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75" r:id="rId3"/>
    <p:sldId id="264" r:id="rId4"/>
    <p:sldId id="265" r:id="rId5"/>
    <p:sldId id="258" r:id="rId6"/>
    <p:sldId id="257" r:id="rId7"/>
    <p:sldId id="259" r:id="rId8"/>
    <p:sldId id="260" r:id="rId9"/>
    <p:sldId id="261" r:id="rId10"/>
    <p:sldId id="27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62" r:id="rId20"/>
  </p:sldIdLst>
  <p:sldSz cx="9144000" cy="6858000" type="screen4x3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C00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rednji sti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avokutni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jeni pravokutni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7/6/2017</a:t>
            </a:fld>
            <a:endParaRPr lang="en-US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  <p:sp>
        <p:nvSpPr>
          <p:cNvPr id="7" name="Pravokutni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utni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avokutni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7/6/2017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7/6/2017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7/6/2017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423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7/6/2017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6712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564CF2E0-CCC4-4E1E-9902-C3C36AB3FDA4}" type="datetimeFigureOut">
              <a:rPr lang="en-US" smtClean="0"/>
              <a:pPr algn="r" eaLnBrk="1" latinLnBrk="0" hangingPunct="1"/>
              <a:t>7/6/2017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6F42FDE4-A7DD-41A7-A0A6-9B649FB43336}" type="slidenum">
              <a:rPr kumimoji="0" lang="en-US" smtClean="0"/>
              <a:pPr algn="ctr" eaLnBrk="1" latinLnBrk="0" hangingPunct="1"/>
              <a:t>‹#›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10346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7/6/2017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29579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7/6/2017</a:t>
            </a:fld>
            <a:endParaRPr lang="en-US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39422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7/6/2017</a:t>
            </a:fld>
            <a:endParaRPr lang="en-US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876812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7/6/2017</a:t>
            </a:fld>
            <a:endParaRPr lang="en-US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909835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7/6/2017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70343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7/6/2017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7/6/2017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6491669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7/6/2017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999799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7/6/2017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26554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kutni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jeni pravokutni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7/6/2017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Pravokutni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avokutni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avokutni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7/6/2017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Rezervirano mjesto sadržaja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7/6/2017</a:t>
            </a:fld>
            <a:endParaRPr lang="en-US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7/6/2017</a:t>
            </a:fld>
            <a:endParaRPr lang="en-US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7/6/2017</a:t>
            </a:fld>
            <a:endParaRPr lang="en-US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jeni pravokutni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7/6/2017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7/6/2017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1" name="Pravokutni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utni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avokutni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jeni pravokutni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564CF2E0-CCC4-4E1E-9902-C3C36AB3FDA4}" type="datetimeFigureOut">
              <a:rPr lang="en-US" smtClean="0"/>
              <a:pPr algn="r" eaLnBrk="1" latinLnBrk="0" hangingPunct="1"/>
              <a:t>7/6/2017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1" latinLnBrk="0" hangingPunct="1"/>
            <a:fld id="{6F42FDE4-A7DD-41A7-A0A6-9B649FB43336}" type="slidenum">
              <a:rPr kumimoji="0" lang="en-US" smtClean="0"/>
              <a:pPr algn="ctr" eaLnBrk="1" latinLnBrk="0" hangingPunct="1"/>
              <a:t>‹#›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fld id="{564CF2E0-CCC4-4E1E-9902-C3C36AB3FDA4}" type="datetimeFigureOut">
              <a:rPr lang="en-US" smtClean="0"/>
              <a:pPr algn="r" eaLnBrk="1" latinLnBrk="0" hangingPunct="1"/>
              <a:t>7/6/2017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eaLnBrk="1" latinLnBrk="0" hangingPunct="1"/>
            <a:fld id="{6F42FDE4-A7DD-41A7-A0A6-9B649FB43336}" type="slidenum">
              <a:rPr kumimoji="0" lang="en-US" smtClean="0"/>
              <a:pPr algn="ctr" eaLnBrk="1" latinLnBrk="0" hangingPunct="1"/>
              <a:t>‹#›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96588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2.emf"/><Relationship Id="rId4" Type="http://schemas.openxmlformats.org/officeDocument/2006/relationships/package" Target="../embeddings/Microsoft_PowerPoint_Presentation1.pptx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F:\MVI_1901.MP4" TargetMode="External"/><Relationship Id="rId1" Type="http://schemas.microsoft.com/office/2007/relationships/media" Target="file:///F:\MVI_1901.MP4" TargetMode="Externa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a 11"/>
          <p:cNvGrpSpPr/>
          <p:nvPr/>
        </p:nvGrpSpPr>
        <p:grpSpPr>
          <a:xfrm>
            <a:off x="28114" y="-6286648"/>
            <a:ext cx="9072000" cy="7149079"/>
            <a:chOff x="28114" y="-6024335"/>
            <a:chExt cx="9072000" cy="7149079"/>
          </a:xfrm>
        </p:grpSpPr>
        <p:grpSp>
          <p:nvGrpSpPr>
            <p:cNvPr id="10" name="Grupa 9"/>
            <p:cNvGrpSpPr/>
            <p:nvPr/>
          </p:nvGrpSpPr>
          <p:grpSpPr>
            <a:xfrm>
              <a:off x="107503" y="-6024335"/>
              <a:ext cx="8928993" cy="7149079"/>
              <a:chOff x="18895" y="-6408712"/>
              <a:chExt cx="9072000" cy="7263578"/>
            </a:xfrm>
          </p:grpSpPr>
          <p:grpSp>
            <p:nvGrpSpPr>
              <p:cNvPr id="9" name="Grupa 8"/>
              <p:cNvGrpSpPr/>
              <p:nvPr/>
            </p:nvGrpSpPr>
            <p:grpSpPr>
              <a:xfrm>
                <a:off x="4462488" y="266464"/>
                <a:ext cx="180000" cy="588402"/>
                <a:chOff x="4462488" y="266464"/>
                <a:chExt cx="180000" cy="588402"/>
              </a:xfrm>
            </p:grpSpPr>
            <p:cxnSp>
              <p:nvCxnSpPr>
                <p:cNvPr id="8" name="Ravni poveznik 7"/>
                <p:cNvCxnSpPr/>
                <p:nvPr/>
              </p:nvCxnSpPr>
              <p:spPr>
                <a:xfrm flipV="1">
                  <a:off x="4552488" y="266464"/>
                  <a:ext cx="0" cy="408402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" name="Elipsa 5"/>
                <p:cNvSpPr/>
                <p:nvPr/>
              </p:nvSpPr>
              <p:spPr>
                <a:xfrm>
                  <a:off x="4462488" y="674866"/>
                  <a:ext cx="180000" cy="180000"/>
                </a:xfrm>
                <a:prstGeom prst="ellipse">
                  <a:avLst/>
                </a:prstGeom>
                <a:noFill/>
                <a:ln w="28575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5" name="Pravokutnik 4"/>
              <p:cNvSpPr/>
              <p:nvPr/>
            </p:nvSpPr>
            <p:spPr>
              <a:xfrm>
                <a:off x="18895" y="-6408712"/>
                <a:ext cx="9072000" cy="6669360"/>
              </a:xfrm>
              <a:prstGeom prst="rect">
                <a:avLst/>
              </a:prstGeom>
              <a:solidFill>
                <a:srgbClr val="C00000"/>
              </a:solidFill>
              <a:ln w="127000" cap="sq">
                <a:solidFill>
                  <a:schemeClr val="bg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4800" b="1" dirty="0" smtClean="0">
                    <a:ln w="17780" cmpd="sng">
                      <a:solidFill>
                        <a:srgbClr val="FFFFFF"/>
                      </a:solidFill>
                      <a:prstDash val="solid"/>
                      <a:miter lim="800000"/>
                    </a:ln>
                    <a:gradFill rotWithShape="1">
                      <a:gsLst>
                        <a:gs pos="0">
                          <a:srgbClr val="000000">
                            <a:tint val="92000"/>
                            <a:shade val="100000"/>
                            <a:satMod val="150000"/>
                          </a:srgbClr>
                        </a:gs>
                        <a:gs pos="49000">
                          <a:srgbClr val="000000">
                            <a:tint val="89000"/>
                            <a:shade val="90000"/>
                            <a:satMod val="150000"/>
                          </a:srgbClr>
                        </a:gs>
                        <a:gs pos="50000">
                          <a:srgbClr val="000000">
                            <a:tint val="100000"/>
                            <a:shade val="75000"/>
                            <a:satMod val="150000"/>
                          </a:srgbClr>
                        </a:gs>
                        <a:gs pos="95000">
                          <a:srgbClr val="000000">
                            <a:shade val="47000"/>
                            <a:satMod val="150000"/>
                          </a:srgbClr>
                        </a:gs>
                        <a:gs pos="100000">
                          <a:srgbClr val="000000">
                            <a:shade val="39000"/>
                            <a:satMod val="150000"/>
                          </a:srgbClr>
                        </a:gs>
                      </a:gsLst>
                      <a:lin ang="5400000"/>
                    </a:gradFill>
                    <a:effectLst>
                      <a:outerShdw blurRad="50800" algn="tl" rotWithShape="0">
                        <a:srgbClr val="000000"/>
                      </a:outerShdw>
                    </a:effectLst>
                    <a:latin typeface="Palatino Linotype" panose="02040502050505030304" pitchFamily="18" charset="0"/>
                  </a:rPr>
                  <a:t>TEHNIČKA KULTURA I INFORMATIKA</a:t>
                </a:r>
                <a:endParaRPr lang="hr-HR" sz="4800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Palatino Linotype" panose="02040502050505030304" pitchFamily="18" charset="0"/>
                </a:endParaRPr>
              </a:p>
            </p:txBody>
          </p:sp>
        </p:grpSp>
        <p:sp>
          <p:nvSpPr>
            <p:cNvPr id="11" name="Pravokutnik 10"/>
            <p:cNvSpPr/>
            <p:nvPr/>
          </p:nvSpPr>
          <p:spPr>
            <a:xfrm>
              <a:off x="28114" y="599869"/>
              <a:ext cx="9072000" cy="75071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/>
          <p:cNvSpPr/>
          <p:nvPr/>
        </p:nvSpPr>
        <p:spPr>
          <a:xfrm>
            <a:off x="9525" y="0"/>
            <a:ext cx="9108000" cy="2664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olSlan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3613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82979E-6 L -1.94444E-6 0.94034 " pathEditMode="relative" rAng="0" ptsTypes="AA">
                                      <p:cBhvr>
                                        <p:cTn id="6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70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0263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solidFill>
                  <a:srgbClr val="FFFFFF"/>
                </a:solidFill>
              </a:rPr>
              <a:t>Foto skupina</a:t>
            </a:r>
            <a:endParaRPr lang="hr-HR" dirty="0">
              <a:solidFill>
                <a:srgbClr val="FFFFFF"/>
              </a:solidFill>
            </a:endParaRPr>
          </a:p>
        </p:txBody>
      </p:sp>
      <p:pic>
        <p:nvPicPr>
          <p:cNvPr id="4099" name="Picture 3" descr="G:\7c\DSCF277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11644">
            <a:off x="4623656" y="910498"/>
            <a:ext cx="3674747" cy="48996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098" name="Picture 2" descr="D:\USB stik seat\dominik lelas slike za natjecanje\IMG_668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258336"/>
            <a:ext cx="3319318" cy="49789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8838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323528" y="260648"/>
            <a:ext cx="849694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hr-HR" sz="22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Već treću godinu zaredom u našoj školi djeluje foto skupina.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hr-HR" sz="220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hr-HR" sz="22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Učenici uključeni u ovu izvannastavnu aktivnost uče o digitalnim fotoaparatima, tehnici fotografiranja,  izboru kadrova itd.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hr-HR" sz="2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22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Djeci je najzanimljiviji rad na terenu odnosno fotografiranje po Omišu i okolici.</a:t>
            </a:r>
            <a:br>
              <a:rPr lang="hr-HR" sz="22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r-HR" sz="220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hr-HR" sz="22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Osim samog rada s fotoaparatom ovdje je važna komponenta druženje djece kojeg je u današnjem digitalnom svijetu sve manje.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hr-HR" sz="2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hr-HR" sz="22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 školske godine polaznik foto skupine </a:t>
            </a:r>
            <a:r>
              <a:rPr lang="hr-HR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Dominik Lelas </a:t>
            </a:r>
            <a:r>
              <a:rPr lang="hr-HR" sz="22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 8.d razreda je sudjelovao na županijskom natjecanju mladih tehničara u kategoriji fotografija i osvojio </a:t>
            </a:r>
            <a:r>
              <a:rPr lang="hr-HR" sz="22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prvo mjesto</a:t>
            </a:r>
            <a:r>
              <a:rPr lang="hr-HR" sz="22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Na državnoj razini natjecanja osvojio je 16. mjesto.</a:t>
            </a:r>
            <a:endParaRPr lang="hr-HR" sz="2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39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594" y="1412776"/>
            <a:ext cx="7463814" cy="4478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kstniOkvir 4"/>
          <p:cNvSpPr txBox="1"/>
          <p:nvPr/>
        </p:nvSpPr>
        <p:spPr>
          <a:xfrm>
            <a:off x="299525" y="332656"/>
            <a:ext cx="8543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 nekoliko fotografija s 59. natjecanja mladih tehničara u Primoštenu</a:t>
            </a:r>
            <a:endParaRPr lang="hr-HR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29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41172">
            <a:off x="3693805" y="1631449"/>
            <a:ext cx="5022785" cy="35738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099789"/>
            <a:ext cx="3039309" cy="50655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7609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78860">
            <a:off x="611560" y="1052736"/>
            <a:ext cx="7670870" cy="46085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7852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922114"/>
          </a:xfrm>
        </p:spPr>
        <p:txBody>
          <a:bodyPr/>
          <a:lstStyle/>
          <a:p>
            <a:r>
              <a:rPr lang="hr-HR" dirty="0" smtClean="0">
                <a:solidFill>
                  <a:srgbClr val="FFFFFF"/>
                </a:solidFill>
              </a:rPr>
              <a:t>Robotika</a:t>
            </a:r>
            <a:endParaRPr lang="hr-HR" dirty="0">
              <a:solidFill>
                <a:srgbClr val="FFFF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112" y="908720"/>
            <a:ext cx="7219040" cy="5256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881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323528" y="476672"/>
            <a:ext cx="849694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hr-HR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prošle školske godine naša škola je uključena u </a:t>
            </a:r>
            <a:r>
              <a:rPr lang="hr-HR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Croatian</a:t>
            </a:r>
            <a:r>
              <a:rPr lang="hr-HR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Makers</a:t>
            </a:r>
            <a:r>
              <a:rPr lang="hr-HR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Ligu mladih </a:t>
            </a:r>
            <a:r>
              <a:rPr lang="hr-HR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robotičara</a:t>
            </a:r>
            <a:r>
              <a:rPr lang="hr-HR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r-HR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hr-HR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hr-HR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Učenici su ovu izvannastavnu aktivnost prihvatili s velikim interesom.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hr-HR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hr-HR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Među mladim </a:t>
            </a:r>
            <a:r>
              <a:rPr lang="hr-HR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robotičarima</a:t>
            </a:r>
            <a:r>
              <a:rPr lang="hr-HR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našoj školi su se posebno istakle učenice 7.d razreda: Marinela Brzović, Laura </a:t>
            </a:r>
            <a:r>
              <a:rPr lang="hr-HR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Šinković</a:t>
            </a:r>
            <a:r>
              <a:rPr lang="hr-HR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Lara Žulj i Petra Samardžić.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hr-HR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hr-HR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natjecanju Splitske regije </a:t>
            </a:r>
            <a:r>
              <a:rPr lang="hr-HR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Croatian</a:t>
            </a:r>
            <a:r>
              <a:rPr lang="hr-HR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Makers</a:t>
            </a:r>
            <a:r>
              <a:rPr lang="hr-HR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lige naše učenice su osvojile 7.mjesto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hr-HR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hr-HR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 iste učenice su također sudjelovale na drugom kolu državne razine natjecanja </a:t>
            </a:r>
            <a:r>
              <a:rPr lang="hr-HR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hr-HR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RoboCup</a:t>
            </a:r>
            <a:r>
              <a:rPr lang="hr-HR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Junior” Hrvatske lige </a:t>
            </a:r>
            <a:r>
              <a:rPr lang="hr-HR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robotičara</a:t>
            </a:r>
            <a:r>
              <a:rPr lang="hr-HR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koje se održalo u Sinju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hr-HR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hr-HR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Zanimljivo je da su na natjecanju koristili robote koji nisu pogodni za takvu vrstu natjecanja ali su uz maštovitost i upornost opet uspjele dogurati do 7.mjesta.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hr-HR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hr-HR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 vrijedne učenice, a i njihov mentor se iskreno nadaju da će u idućoj školskoj godini nekako doći do robota koji je pogodan za natjecanje u Hrvatskoj ligi </a:t>
            </a:r>
            <a:r>
              <a:rPr lang="hr-HR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robotičara</a:t>
            </a:r>
            <a:r>
              <a:rPr lang="hr-HR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tako pokušati osvojiti neki bolji plasman na državnoj razini.</a:t>
            </a:r>
          </a:p>
          <a:p>
            <a:endParaRPr lang="hr-H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93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196752"/>
            <a:ext cx="7776864" cy="46661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Slika 2" descr="bee_trans_pula300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285728"/>
            <a:ext cx="198186" cy="21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58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1.48148E-6 C 0.00782 0.00694 0.01598 0.01088 0.02501 0.01435 C 0.03126 0.01666 0.02709 0.01504 0.03577 0.01898 C 0.03699 0.01944 0.03942 0.0206 0.03942 0.0206 C 0.04758 0.02824 0.0566 0.02939 0.06546 0.03495 C 0.07258 0.03935 0.07952 0.04166 0.08699 0.04444 C 0.09827 0.04861 0.10851 0.0537 0.12015 0.05555 C 0.12483 0.05879 0.12917 0.05949 0.13317 0.06342 C 0.16146 0.06296 0.18976 0.06273 0.21789 0.0618 C 0.22483 0.06157 0.22674 0.04791 0.22848 0.0412 C 0.22935 0.03796 0.23108 0.03171 0.23108 0.03171 C 0.23074 0.02476 0.23178 0.01759 0.22987 0.01111 C 0.22813 0.00532 0.2191 0.00324 0.21546 0.00162 C 0.20678 0.00231 0.1974 0.00023 0.18942 0.00463 C 0.1856 0.00671 0.17865 0.01111 0.17865 0.01111 C 0.17674 0.01805 0.17449 0.01666 0.17275 0.02384 C 0.17205 0.02708 0.17032 0.03333 0.17032 0.03333 C 0.17119 0.06134 0.16771 0.08055 0.18317 0.09838 C 0.18733 0.10277 0.18907 0.10555 0.1941 0.10787 C 0.20955 0.1287 0.24567 0.12916 0.26442 0.13009 C 0.26945 0.13356 0.27449 0.13541 0.27987 0.13796 C 0.2823 0.13888 0.28681 0.1412 0.28681 0.1412 C 0.2882 0.14282 0.28907 0.14467 0.29028 0.14606 C 0.29271 0.14814 0.29775 0.15208 0.29775 0.15208 C 0.29879 0.15763 0.29966 0.16296 0.30122 0.16805 C 0.29949 0.20162 0.30209 0.1831 0.29879 0.19676 C 0.29827 0.19838 0.29862 0.20046 0.29775 0.20162 C 0.2908 0.21088 0.28143 0.21319 0.27275 0.21736 C 0.26754 0.21689 0.26216 0.21689 0.25695 0.21574 C 0.25209 0.21458 0.24983 0.20833 0.24532 0.20625 C 0.24028 0.19652 0.23699 0.18588 0.23195 0.17615 C 0.23265 0.16388 0.22987 0.15 0.23438 0.13958 C 0.23525 0.13773 0.23699 0.13657 0.23803 0.13472 C 0.23872 0.13402 0.24202 0.12615 0.24289 0.12546 C 0.2448 0.12361 0.24983 0.12222 0.24983 0.12222 C 0.26945 0.12268 0.28872 0.12245 0.30817 0.12384 C 0.32015 0.12476 0.3382 0.14027 0.34775 0.14884 C 0.35278 0.1537 0.35608 0.15787 0.36199 0.16018 C 0.3691 0.16666 0.37709 0.17106 0.38577 0.17291 C 0.39549 0.17824 0.40591 0.18125 0.41667 0.18402 C 0.42553 0.19583 0.42049 0.19282 0.43108 0.19513 C 0.43681 0.19791 0.44289 0.20046 0.44862 0.20324 C 0.45209 0.20486 0.45955 0.20625 0.45955 0.20625 C 0.46824 0.21388 0.48039 0.21388 0.49046 0.21574 C 0.49393 0.21736 0.4948 0.21782 0.49862 0.21898 C 0.50278 0.22013 0.5106 0.22222 0.5106 0.22222 C 0.54115 0.22129 0.57865 0.23333 0.59758 0.19513 C 0.59983 0.18541 0.60209 0.18125 0.59879 0.1699 C 0.59792 0.16736 0.59567 0.16666 0.5941 0.16481 C 0.58403 0.15578 0.57119 0.15301 0.55955 0.14884 C 0.53021 0.15069 0.54063 0.14676 0.52501 0.15393 C 0.5224 0.15509 0.51997 0.15532 0.51789 0.15717 C 0.51528 0.15902 0.5106 0.16342 0.5106 0.16342 C 0.50903 0.16967 0.5073 0.17569 0.50608 0.1824 C 0.50643 0.19398 0.50626 0.20578 0.50695 0.21736 C 0.5073 0.22245 0.50955 0.22685 0.5106 0.23171 C 0.51337 0.24189 0.51424 0.25301 0.51893 0.2618 C 0.52379 0.28055 0.5257 0.30092 0.53438 0.31736 C 0.53577 0.32314 0.53525 0.32245 0.53924 0.32685 C 0.5415 0.32916 0.54636 0.33333 0.54636 0.33333 C 0.54966 0.34004 0.55574 0.34328 0.5606 0.34768 C 0.56997 0.35578 0.57935 0.35879 0.59046 0.3618 C 0.5974 0.36365 0.604 0.36759 0.61077 0.36967 C 0.61633 0.37453 0.62344 0.37685 0.62848 0.3824 C 0.62987 0.38356 0.63056 0.38564 0.63195 0.38703 C 0.63421 0.38935 0.63716 0.39074 0.63924 0.39351 C 0.64185 0.39652 0.64636 0.40301 0.64636 0.40301 C 0.64879 0.41157 0.65122 0.4199 0.65365 0.42847 C 0.65278 0.45138 0.65487 0.49189 0.63334 0.50162 C 0.62692 0.50972 0.61824 0.51504 0.61077 0.5206 C 0.59827 0.52963 0.60799 0.52476 0.59983 0.52847 C 0.59549 0.53263 0.59115 0.53356 0.5856 0.53495 C 0.56945 0.53402 0.55226 0.53611 0.53803 0.52384 C 0.52587 0.50023 0.54046 0.5287 0.52865 0.50463 C 0.52709 0.50138 0.52379 0.49513 0.52379 0.49513 C 0.52205 0.48773 0.51876 0.47893 0.51789 0.47129 C 0.51702 0.46388 0.5165 0.45648 0.51528 0.44907 C 0.51355 0.43634 0.50973 0.42338 0.50695 0.41088 C 0.50417 0.39722 0.50122 0.38472 0.49515 0.37268 C 0.49306 0.36875 0.48803 0.36967 0.48438 0.36828 C 0.46303 0.36967 0.46667 0.36759 0.45487 0.37106 C 0.4507 0.37268 0.44289 0.37615 0.44289 0.37615 C 0.44185 0.37754 0.4415 0.37986 0.44028 0.38101 C 0.43959 0.38194 0.43785 0.38125 0.43681 0.3824 C 0.43612 0.38356 0.43646 0.38564 0.43577 0.38703 C 0.43143 0.39722 0.42744 0.4074 0.4191 0.41088 C 0.41355 0.41805 0.41702 0.41504 0.40834 0.41898 C 0.40712 0.41944 0.40487 0.4206 0.40487 0.4206 C 0.3948 0.41944 0.39185 0.42037 0.38455 0.41435 C 0.38195 0.40486 0.3757 0.4 0.37379 0.39051 C 0.37327 0.38842 0.3731 0.38611 0.37275 0.38402 C 0.37205 0.38055 0.37032 0.37453 0.37032 0.37453 C 0.3698 0.3375 0.36997 0.30023 0.3691 0.26342 C 0.36893 0.25671 0.36251 0.24143 0.36077 0.23495 C 0.35712 0.22083 0.35452 0.20138 0.34879 0.18888 C 0.34584 0.1824 0.34254 0.17615 0.33942 0.1699 C 0.33542 0.16157 0.32431 0.15972 0.31789 0.15717 C 0.28646 0.17129 0.25435 0.18333 0.22379 0.2 C 0.22032 0.20185 0.22153 0.20949 0.22032 0.21435 C 0.21563 0.23217 0.20834 0.25231 0.20834 0.27106 " pathEditMode="relative" ptsTypes="fffffffffffffffffffffffffffffffffffffff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2501682"/>
              </p:ext>
            </p:extLst>
          </p:nvPr>
        </p:nvGraphicFramePr>
        <p:xfrm>
          <a:off x="-132523" y="-99393"/>
          <a:ext cx="9312149" cy="69841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Prezentacija" r:id="rId4" imgW="4569445" imgH="3426611" progId="PowerPoint.Show.12">
                  <p:embed/>
                </p:oleObj>
              </mc:Choice>
              <mc:Fallback>
                <p:oleObj name="Prezentacija" r:id="rId4" imgW="4569445" imgH="3426611" progId="PowerPoint.Show.12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32523" y="-99393"/>
                        <a:ext cx="9312149" cy="69841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ic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125057"/>
              </p:ext>
            </p:extLst>
          </p:nvPr>
        </p:nvGraphicFramePr>
        <p:xfrm>
          <a:off x="0" y="5"/>
          <a:ext cx="9144000" cy="7922437"/>
        </p:xfrm>
        <a:graphic>
          <a:graphicData uri="http://schemas.openxmlformats.org/drawingml/2006/table">
            <a:tbl>
              <a:tblPr firstRow="1" bandRow="1">
                <a:solidFill>
                  <a:schemeClr val="tx1"/>
                </a:solidFill>
                <a:tableStyleId>{D7AC3CCA-C797-4891-BE02-D94E43425B78}</a:tableStyleId>
              </a:tblPr>
              <a:tblGrid>
                <a:gridCol w="1619672"/>
                <a:gridCol w="1728192"/>
                <a:gridCol w="1512168"/>
                <a:gridCol w="1235968"/>
                <a:gridCol w="1140296"/>
                <a:gridCol w="1907704"/>
              </a:tblGrid>
              <a:tr h="463973">
                <a:tc>
                  <a:txBody>
                    <a:bodyPr/>
                    <a:lstStyle/>
                    <a:p>
                      <a:r>
                        <a:rPr lang="hr-HR" sz="1400" dirty="0" smtClean="0">
                          <a:solidFill>
                            <a:srgbClr val="FFFFFF"/>
                          </a:solidFill>
                          <a:latin typeface="Aharoni" pitchFamily="2" charset="-79"/>
                          <a:cs typeface="Aharoni" pitchFamily="2" charset="-79"/>
                        </a:rPr>
                        <a:t>Natjecanje</a:t>
                      </a:r>
                      <a:endParaRPr lang="hr-HR" sz="1400" dirty="0">
                        <a:solidFill>
                          <a:srgbClr val="FFFFFF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r-HR" sz="1400" dirty="0" smtClean="0">
                          <a:solidFill>
                            <a:srgbClr val="FFFFFF"/>
                          </a:solidFill>
                          <a:latin typeface="Aharoni" pitchFamily="2" charset="-79"/>
                          <a:cs typeface="Aharoni" pitchFamily="2" charset="-79"/>
                        </a:rPr>
                        <a:t>Kategorija</a:t>
                      </a:r>
                      <a:endParaRPr lang="hr-HR" sz="1400" dirty="0">
                        <a:solidFill>
                          <a:srgbClr val="FFFFFF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r-HR" sz="1400" dirty="0" smtClean="0">
                          <a:solidFill>
                            <a:srgbClr val="FFFFFF"/>
                          </a:solidFill>
                          <a:latin typeface="Aharoni" pitchFamily="2" charset="-79"/>
                          <a:cs typeface="Aharoni" pitchFamily="2" charset="-79"/>
                        </a:rPr>
                        <a:t>Razina</a:t>
                      </a:r>
                      <a:endParaRPr lang="hr-HR" sz="1400" dirty="0">
                        <a:solidFill>
                          <a:srgbClr val="FFFFFF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r-HR" sz="1200" dirty="0" smtClean="0">
                          <a:solidFill>
                            <a:srgbClr val="FFFFFF"/>
                          </a:solidFill>
                          <a:latin typeface="Arial Black" pitchFamily="34" charset="0"/>
                          <a:cs typeface="Aharoni" pitchFamily="2" charset="-79"/>
                        </a:rPr>
                        <a:t>Ime i prezime učenika</a:t>
                      </a:r>
                      <a:endParaRPr lang="hr-HR" sz="1200" dirty="0">
                        <a:solidFill>
                          <a:srgbClr val="FFFFFF"/>
                        </a:solidFill>
                        <a:latin typeface="Arial Black" pitchFamily="34" charset="0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r-HR" sz="1200" dirty="0" smtClean="0">
                          <a:solidFill>
                            <a:srgbClr val="FFFFFF"/>
                          </a:solidFill>
                          <a:latin typeface="Arial Black" pitchFamily="34" charset="0"/>
                        </a:rPr>
                        <a:t>Razred</a:t>
                      </a:r>
                      <a:endParaRPr lang="hr-HR" sz="1200" dirty="0">
                        <a:solidFill>
                          <a:srgbClr val="FFFFFF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r-HR" sz="1200" dirty="0" smtClean="0">
                          <a:solidFill>
                            <a:srgbClr val="FFFFFF"/>
                          </a:solidFill>
                          <a:latin typeface="Arial Black" pitchFamily="34" charset="0"/>
                          <a:cs typeface="Aharoni" pitchFamily="2" charset="-79"/>
                        </a:rPr>
                        <a:t>Mentor</a:t>
                      </a:r>
                      <a:endParaRPr lang="hr-HR" sz="1200" dirty="0">
                        <a:solidFill>
                          <a:srgbClr val="FFFFFF"/>
                        </a:solidFill>
                        <a:latin typeface="Arial Black" pitchFamily="34" charset="0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3973">
                <a:tc>
                  <a:txBody>
                    <a:bodyPr/>
                    <a:lstStyle/>
                    <a:p>
                      <a:r>
                        <a:rPr lang="hr-HR" sz="1200" baseline="0" dirty="0" smtClean="0">
                          <a:solidFill>
                            <a:schemeClr val="bg1"/>
                          </a:solidFill>
                          <a:latin typeface="Aharoni" pitchFamily="2" charset="-79"/>
                          <a:cs typeface="Aharoni" pitchFamily="2" charset="-79"/>
                        </a:rPr>
                        <a:t> MLADI TEHNIČARI</a:t>
                      </a:r>
                      <a:endParaRPr lang="hr-HR" sz="1200" dirty="0">
                        <a:solidFill>
                          <a:schemeClr val="bg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r-HR" sz="1200" dirty="0" smtClean="0">
                          <a:solidFill>
                            <a:schemeClr val="bg1"/>
                          </a:solidFill>
                          <a:latin typeface="Aharoni" pitchFamily="2" charset="-79"/>
                          <a:cs typeface="Aharoni" pitchFamily="2" charset="-79"/>
                        </a:rPr>
                        <a:t>FOTOGRAFIJA</a:t>
                      </a:r>
                      <a:endParaRPr lang="hr-HR" sz="1200" dirty="0">
                        <a:solidFill>
                          <a:schemeClr val="bg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r-HR" sz="1200" dirty="0" smtClean="0">
                          <a:solidFill>
                            <a:schemeClr val="bg1"/>
                          </a:solidFill>
                          <a:latin typeface="Aharoni" pitchFamily="2" charset="-79"/>
                          <a:cs typeface="Aharoni" pitchFamily="2" charset="-79"/>
                        </a:rPr>
                        <a:t>DRŽAVNA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r-HR" sz="1200" dirty="0" smtClean="0">
                          <a:solidFill>
                            <a:schemeClr val="bg1"/>
                          </a:solidFill>
                          <a:latin typeface="Arial Black" pitchFamily="34" charset="0"/>
                          <a:cs typeface="Aharoni" pitchFamily="2" charset="-79"/>
                        </a:rPr>
                        <a:t>Dominik Lelas</a:t>
                      </a:r>
                      <a:endParaRPr lang="hr-HR" sz="1200" dirty="0">
                        <a:solidFill>
                          <a:schemeClr val="bg1"/>
                        </a:solidFill>
                        <a:latin typeface="Arial Black" pitchFamily="34" charset="0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r-HR" sz="1200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8.d</a:t>
                      </a:r>
                      <a:endParaRPr lang="hr-HR" sz="1200" dirty="0">
                        <a:solidFill>
                          <a:schemeClr val="bg1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r-HR" sz="1200" dirty="0" smtClean="0">
                          <a:solidFill>
                            <a:schemeClr val="bg1"/>
                          </a:solidFill>
                          <a:latin typeface="Arial Black" pitchFamily="34" charset="0"/>
                          <a:cs typeface="Aharoni" pitchFamily="2" charset="-79"/>
                        </a:rPr>
                        <a:t>Branko Čatipović</a:t>
                      </a:r>
                      <a:endParaRPr lang="hr-HR" sz="1200" dirty="0">
                        <a:solidFill>
                          <a:schemeClr val="bg1"/>
                        </a:solidFill>
                        <a:latin typeface="Arial Black" pitchFamily="34" charset="0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23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baseline="0" dirty="0" smtClean="0">
                          <a:solidFill>
                            <a:schemeClr val="bg1"/>
                          </a:solidFill>
                          <a:latin typeface="Aharoni" pitchFamily="2" charset="-79"/>
                          <a:cs typeface="Aharoni" pitchFamily="2" charset="-79"/>
                        </a:rPr>
                        <a:t> MLADI TEHNIČARI</a:t>
                      </a:r>
                      <a:endParaRPr lang="hr-HR" sz="1200" dirty="0" smtClean="0">
                        <a:solidFill>
                          <a:schemeClr val="bg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dirty="0" smtClean="0">
                          <a:solidFill>
                            <a:schemeClr val="bg1"/>
                          </a:solidFill>
                          <a:latin typeface="Aharoni" pitchFamily="2" charset="-79"/>
                          <a:cs typeface="Aharoni" pitchFamily="2" charset="-79"/>
                        </a:rPr>
                        <a:t>FOTOGRAFIJA</a:t>
                      </a:r>
                    </a:p>
                    <a:p>
                      <a:endParaRPr lang="hr-HR" sz="1200" dirty="0">
                        <a:solidFill>
                          <a:schemeClr val="bg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r-HR" sz="1200" dirty="0" smtClean="0">
                          <a:solidFill>
                            <a:schemeClr val="bg1"/>
                          </a:solidFill>
                          <a:latin typeface="Aharoni" pitchFamily="2" charset="-79"/>
                          <a:cs typeface="Aharoni" pitchFamily="2" charset="-79"/>
                        </a:rPr>
                        <a:t>ŽUPANIJSKA</a:t>
                      </a:r>
                    </a:p>
                    <a:p>
                      <a:r>
                        <a:rPr lang="hr-HR" sz="1200" dirty="0" smtClean="0">
                          <a:solidFill>
                            <a:schemeClr val="bg1"/>
                          </a:solidFill>
                          <a:latin typeface="Aharoni" pitchFamily="2" charset="-79"/>
                          <a:cs typeface="Aharoni" pitchFamily="2" charset="-79"/>
                        </a:rPr>
                        <a:t>1.</a:t>
                      </a:r>
                      <a:r>
                        <a:rPr lang="hr-HR" sz="1200" baseline="0" dirty="0" smtClean="0">
                          <a:solidFill>
                            <a:schemeClr val="bg1"/>
                          </a:solidFill>
                          <a:latin typeface="Aharoni" pitchFamily="2" charset="-79"/>
                          <a:cs typeface="Aharoni" pitchFamily="2" charset="-79"/>
                        </a:rPr>
                        <a:t> mjesto</a:t>
                      </a:r>
                      <a:endParaRPr lang="hr-HR" sz="1200" dirty="0">
                        <a:solidFill>
                          <a:schemeClr val="bg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dirty="0" smtClean="0">
                          <a:solidFill>
                            <a:schemeClr val="bg1"/>
                          </a:solidFill>
                          <a:latin typeface="Arial Black" pitchFamily="34" charset="0"/>
                          <a:cs typeface="Aharoni" pitchFamily="2" charset="-79"/>
                        </a:rPr>
                        <a:t>Dominik Lelas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8.d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r-HR" sz="1200" dirty="0" smtClean="0">
                          <a:solidFill>
                            <a:schemeClr val="bg1"/>
                          </a:solidFill>
                          <a:latin typeface="Arial Black" pitchFamily="34" charset="0"/>
                          <a:cs typeface="Aharoni" pitchFamily="2" charset="-79"/>
                        </a:rPr>
                        <a:t>Branko Čatipović</a:t>
                      </a:r>
                      <a:endParaRPr lang="hr-HR" sz="1200" dirty="0">
                        <a:solidFill>
                          <a:schemeClr val="bg1"/>
                        </a:solidFill>
                        <a:latin typeface="Arial Black" pitchFamily="34" charset="0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39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baseline="0" dirty="0" smtClean="0">
                          <a:solidFill>
                            <a:schemeClr val="bg1"/>
                          </a:solidFill>
                          <a:latin typeface="Aharoni" pitchFamily="2" charset="-79"/>
                          <a:cs typeface="Aharoni" pitchFamily="2" charset="-79"/>
                        </a:rPr>
                        <a:t> MLADI TEHNIČARI</a:t>
                      </a:r>
                      <a:endParaRPr lang="hr-HR" sz="1200" dirty="0" smtClean="0">
                        <a:solidFill>
                          <a:schemeClr val="bg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dirty="0" smtClean="0">
                          <a:solidFill>
                            <a:schemeClr val="bg1"/>
                          </a:solidFill>
                          <a:latin typeface="Aharoni" pitchFamily="2" charset="-79"/>
                          <a:cs typeface="Aharoni" pitchFamily="2" charset="-79"/>
                        </a:rPr>
                        <a:t>MAKETARSTVO</a:t>
                      </a:r>
                    </a:p>
                    <a:p>
                      <a:endParaRPr lang="hr-HR" sz="1200" dirty="0">
                        <a:solidFill>
                          <a:schemeClr val="bg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r-HR" sz="1200" dirty="0" smtClean="0">
                          <a:solidFill>
                            <a:schemeClr val="bg1"/>
                          </a:solidFill>
                          <a:latin typeface="Aharoni" pitchFamily="2" charset="-79"/>
                          <a:cs typeface="Aharoni" pitchFamily="2" charset="-79"/>
                        </a:rPr>
                        <a:t>ŽUPANIJSKA</a:t>
                      </a:r>
                      <a:endParaRPr lang="hr-HR" sz="1200" dirty="0">
                        <a:solidFill>
                          <a:schemeClr val="bg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r-HR" sz="1200" dirty="0" smtClean="0">
                          <a:solidFill>
                            <a:schemeClr val="bg1"/>
                          </a:solidFill>
                          <a:latin typeface="Arial Black" pitchFamily="34" charset="0"/>
                          <a:cs typeface="Aharoni" pitchFamily="2" charset="-79"/>
                        </a:rPr>
                        <a:t>Matea </a:t>
                      </a:r>
                      <a:r>
                        <a:rPr lang="hr-HR" sz="1200" dirty="0" err="1" smtClean="0">
                          <a:solidFill>
                            <a:schemeClr val="bg1"/>
                          </a:solidFill>
                          <a:latin typeface="Arial Black" pitchFamily="34" charset="0"/>
                          <a:cs typeface="Aharoni" pitchFamily="2" charset="-79"/>
                        </a:rPr>
                        <a:t>Sovulj</a:t>
                      </a:r>
                      <a:endParaRPr lang="hr-HR" sz="1200" dirty="0">
                        <a:solidFill>
                          <a:schemeClr val="bg1"/>
                        </a:solidFill>
                        <a:latin typeface="Arial Black" pitchFamily="34" charset="0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r-HR" sz="1200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5.c</a:t>
                      </a:r>
                      <a:endParaRPr lang="hr-HR" sz="1200" dirty="0">
                        <a:solidFill>
                          <a:schemeClr val="bg1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r-HR" sz="1200" dirty="0" smtClean="0">
                          <a:solidFill>
                            <a:schemeClr val="bg1"/>
                          </a:solidFill>
                          <a:latin typeface="Arial Black" pitchFamily="34" charset="0"/>
                          <a:cs typeface="Aharoni" pitchFamily="2" charset="-79"/>
                        </a:rPr>
                        <a:t>Ivica</a:t>
                      </a:r>
                      <a:r>
                        <a:rPr lang="hr-HR" sz="1200" baseline="0" dirty="0" smtClean="0">
                          <a:solidFill>
                            <a:schemeClr val="bg1"/>
                          </a:solidFill>
                          <a:latin typeface="Arial Black" pitchFamily="34" charset="0"/>
                          <a:cs typeface="Aharoni" pitchFamily="2" charset="-79"/>
                        </a:rPr>
                        <a:t> Vuković</a:t>
                      </a:r>
                      <a:endParaRPr lang="hr-HR" sz="1200" dirty="0">
                        <a:solidFill>
                          <a:schemeClr val="bg1"/>
                        </a:solidFill>
                        <a:latin typeface="Arial Black" pitchFamily="34" charset="0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3973">
                <a:tc>
                  <a:txBody>
                    <a:bodyPr/>
                    <a:lstStyle/>
                    <a:p>
                      <a:r>
                        <a:rPr lang="hr-HR" sz="1200" dirty="0" smtClean="0">
                          <a:solidFill>
                            <a:schemeClr val="bg1"/>
                          </a:solidFill>
                          <a:latin typeface="Aharoni" pitchFamily="2" charset="-79"/>
                          <a:cs typeface="Aharoni" pitchFamily="2" charset="-79"/>
                        </a:rPr>
                        <a:t>OTVORENO PRVENSTVO DALMACIJE</a:t>
                      </a:r>
                      <a:endParaRPr lang="hr-HR" sz="1200" dirty="0">
                        <a:solidFill>
                          <a:schemeClr val="bg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r-HR" sz="1200" dirty="0" smtClean="0">
                          <a:solidFill>
                            <a:schemeClr val="bg1"/>
                          </a:solidFill>
                          <a:latin typeface="Aharoni" pitchFamily="2" charset="-79"/>
                          <a:cs typeface="Aharoni" pitchFamily="2" charset="-79"/>
                        </a:rPr>
                        <a:t>RAKETNO MODELARSTVO</a:t>
                      </a:r>
                      <a:endParaRPr lang="hr-HR" sz="1200" dirty="0">
                        <a:solidFill>
                          <a:schemeClr val="bg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dirty="0" smtClean="0">
                          <a:solidFill>
                            <a:schemeClr val="bg1"/>
                          </a:solidFill>
                          <a:latin typeface="Aharoni" pitchFamily="2" charset="-79"/>
                          <a:cs typeface="Aharoni" pitchFamily="2" charset="-79"/>
                        </a:rPr>
                        <a:t>DRŽAVNA</a:t>
                      </a:r>
                    </a:p>
                    <a:p>
                      <a:endParaRPr lang="hr-HR" sz="1200" dirty="0">
                        <a:solidFill>
                          <a:schemeClr val="bg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r-HR" sz="1200" dirty="0" err="1" smtClean="0">
                          <a:solidFill>
                            <a:schemeClr val="bg1"/>
                          </a:solidFill>
                          <a:latin typeface="Arial Black" pitchFamily="34" charset="0"/>
                          <a:cs typeface="Aharoni" pitchFamily="2" charset="-79"/>
                        </a:rPr>
                        <a:t>Yaroslava</a:t>
                      </a:r>
                      <a:r>
                        <a:rPr lang="hr-HR" sz="1200" dirty="0" smtClean="0">
                          <a:solidFill>
                            <a:schemeClr val="bg1"/>
                          </a:solidFill>
                          <a:latin typeface="Arial Black" pitchFamily="34" charset="0"/>
                          <a:cs typeface="Aharoni" pitchFamily="2" charset="-79"/>
                        </a:rPr>
                        <a:t> </a:t>
                      </a:r>
                      <a:r>
                        <a:rPr lang="hr-HR" sz="1200" dirty="0" err="1" smtClean="0">
                          <a:solidFill>
                            <a:schemeClr val="bg1"/>
                          </a:solidFill>
                          <a:latin typeface="Arial Black" pitchFamily="34" charset="0"/>
                          <a:cs typeface="Aharoni" pitchFamily="2" charset="-79"/>
                        </a:rPr>
                        <a:t>Vasina</a:t>
                      </a:r>
                      <a:endParaRPr lang="hr-HR" sz="1200" dirty="0">
                        <a:solidFill>
                          <a:schemeClr val="bg1"/>
                        </a:solidFill>
                        <a:latin typeface="Arial Black" pitchFamily="34" charset="0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r-HR" sz="1200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7.d</a:t>
                      </a:r>
                      <a:endParaRPr lang="hr-HR" sz="1200" dirty="0">
                        <a:solidFill>
                          <a:schemeClr val="bg1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r-HR" sz="1200" dirty="0" smtClean="0">
                          <a:solidFill>
                            <a:schemeClr val="bg1"/>
                          </a:solidFill>
                          <a:latin typeface="Arial Black" pitchFamily="34" charset="0"/>
                          <a:cs typeface="Aharoni" pitchFamily="2" charset="-79"/>
                        </a:rPr>
                        <a:t>Jozo Nejašmić</a:t>
                      </a:r>
                      <a:endParaRPr lang="hr-HR" sz="1200" dirty="0">
                        <a:solidFill>
                          <a:schemeClr val="bg1"/>
                        </a:solidFill>
                        <a:latin typeface="Arial Black" pitchFamily="34" charset="0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39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dirty="0" smtClean="0">
                          <a:solidFill>
                            <a:schemeClr val="bg1"/>
                          </a:solidFill>
                          <a:latin typeface="Aharoni" pitchFamily="2" charset="-79"/>
                          <a:cs typeface="Aharoni" pitchFamily="2" charset="-79"/>
                        </a:rPr>
                        <a:t>OTVORENO PRVENSTVO DALMACIJE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dirty="0" smtClean="0">
                          <a:solidFill>
                            <a:schemeClr val="bg1"/>
                          </a:solidFill>
                          <a:latin typeface="Aharoni" pitchFamily="2" charset="-79"/>
                          <a:cs typeface="Aharoni" pitchFamily="2" charset="-79"/>
                        </a:rPr>
                        <a:t>RAKETNO MODELARSTVO</a:t>
                      </a:r>
                    </a:p>
                    <a:p>
                      <a:endParaRPr lang="hr-HR" sz="1200" dirty="0">
                        <a:solidFill>
                          <a:schemeClr val="bg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dirty="0" smtClean="0">
                          <a:solidFill>
                            <a:schemeClr val="bg1"/>
                          </a:solidFill>
                          <a:latin typeface="Aharoni" pitchFamily="2" charset="-79"/>
                          <a:cs typeface="Aharoni" pitchFamily="2" charset="-79"/>
                        </a:rPr>
                        <a:t>DRŽAVNA</a:t>
                      </a:r>
                    </a:p>
                    <a:p>
                      <a:endParaRPr lang="hr-HR" sz="1200" dirty="0">
                        <a:solidFill>
                          <a:schemeClr val="bg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r-HR" sz="1200" dirty="0" smtClean="0">
                          <a:solidFill>
                            <a:schemeClr val="bg1"/>
                          </a:solidFill>
                          <a:latin typeface="Arial Black" pitchFamily="34" charset="0"/>
                          <a:cs typeface="Aharoni" pitchFamily="2" charset="-79"/>
                        </a:rPr>
                        <a:t>Matea Mari Marušić</a:t>
                      </a:r>
                      <a:endParaRPr lang="hr-HR" sz="1200" dirty="0">
                        <a:solidFill>
                          <a:schemeClr val="bg1"/>
                        </a:solidFill>
                        <a:latin typeface="Arial Black" pitchFamily="34" charset="0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r-HR" sz="1200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6.d</a:t>
                      </a:r>
                      <a:endParaRPr lang="hr-HR" sz="1200" dirty="0">
                        <a:solidFill>
                          <a:schemeClr val="bg1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dirty="0" smtClean="0">
                          <a:solidFill>
                            <a:schemeClr val="bg1"/>
                          </a:solidFill>
                          <a:latin typeface="Arial Black" pitchFamily="34" charset="0"/>
                          <a:cs typeface="Aharoni" pitchFamily="2" charset="-79"/>
                        </a:rPr>
                        <a:t>Jozo Nejašmić</a:t>
                      </a:r>
                    </a:p>
                    <a:p>
                      <a:endParaRPr lang="hr-HR" sz="1200" dirty="0">
                        <a:solidFill>
                          <a:schemeClr val="bg1"/>
                        </a:solidFill>
                        <a:latin typeface="Arial Black" pitchFamily="34" charset="0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39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dirty="0" smtClean="0">
                          <a:solidFill>
                            <a:schemeClr val="bg1"/>
                          </a:solidFill>
                          <a:latin typeface="Aharoni" pitchFamily="2" charset="-79"/>
                          <a:cs typeface="Aharoni" pitchFamily="2" charset="-79"/>
                        </a:rPr>
                        <a:t>OTVORENO PRVENSTVO DALMACIJE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dirty="0" smtClean="0">
                          <a:solidFill>
                            <a:schemeClr val="bg1"/>
                          </a:solidFill>
                          <a:latin typeface="Aharoni" pitchFamily="2" charset="-79"/>
                          <a:cs typeface="Aharoni" pitchFamily="2" charset="-79"/>
                        </a:rPr>
                        <a:t>RAKETNO MODELARSTVO</a:t>
                      </a:r>
                    </a:p>
                    <a:p>
                      <a:endParaRPr lang="hr-HR" sz="1200" dirty="0">
                        <a:solidFill>
                          <a:schemeClr val="bg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dirty="0" smtClean="0">
                          <a:solidFill>
                            <a:schemeClr val="bg1"/>
                          </a:solidFill>
                          <a:latin typeface="Aharoni" pitchFamily="2" charset="-79"/>
                          <a:cs typeface="Aharoni" pitchFamily="2" charset="-79"/>
                        </a:rPr>
                        <a:t>DRŽAVNA</a:t>
                      </a:r>
                    </a:p>
                    <a:p>
                      <a:endParaRPr lang="hr-HR" sz="1200" dirty="0">
                        <a:solidFill>
                          <a:schemeClr val="bg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r-HR" sz="1200" dirty="0" smtClean="0">
                          <a:solidFill>
                            <a:schemeClr val="bg1"/>
                          </a:solidFill>
                          <a:latin typeface="Arial Black" pitchFamily="34" charset="0"/>
                          <a:cs typeface="Aharoni" pitchFamily="2" charset="-79"/>
                        </a:rPr>
                        <a:t>Dominik lelas</a:t>
                      </a:r>
                      <a:endParaRPr lang="hr-HR" sz="1200" dirty="0">
                        <a:solidFill>
                          <a:schemeClr val="bg1"/>
                        </a:solidFill>
                        <a:latin typeface="Arial Black" pitchFamily="34" charset="0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r-HR" sz="1200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8.d</a:t>
                      </a:r>
                      <a:endParaRPr lang="hr-HR" sz="1200" dirty="0">
                        <a:solidFill>
                          <a:schemeClr val="bg1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dirty="0" smtClean="0">
                          <a:solidFill>
                            <a:schemeClr val="bg1"/>
                          </a:solidFill>
                          <a:latin typeface="Arial Black" pitchFamily="34" charset="0"/>
                          <a:cs typeface="Aharoni" pitchFamily="2" charset="-79"/>
                        </a:rPr>
                        <a:t>Jozo Nejašmić</a:t>
                      </a:r>
                    </a:p>
                    <a:p>
                      <a:endParaRPr lang="hr-HR" sz="1200" dirty="0">
                        <a:solidFill>
                          <a:schemeClr val="bg1"/>
                        </a:solidFill>
                        <a:latin typeface="Arial Black" pitchFamily="34" charset="0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3973">
                <a:tc>
                  <a:txBody>
                    <a:bodyPr/>
                    <a:lstStyle/>
                    <a:p>
                      <a:r>
                        <a:rPr lang="hr-HR" sz="1200" dirty="0" smtClean="0">
                          <a:solidFill>
                            <a:schemeClr val="bg1"/>
                          </a:solidFill>
                          <a:latin typeface="Aharoni" pitchFamily="2" charset="-79"/>
                          <a:cs typeface="Aharoni" pitchFamily="2" charset="-79"/>
                        </a:rPr>
                        <a:t>ROBO</a:t>
                      </a:r>
                      <a:r>
                        <a:rPr lang="hr-HR" sz="1200" baseline="0" dirty="0" smtClean="0">
                          <a:solidFill>
                            <a:schemeClr val="bg1"/>
                          </a:solidFill>
                          <a:latin typeface="Aharoni" pitchFamily="2" charset="-79"/>
                          <a:cs typeface="Aharoni" pitchFamily="2" charset="-79"/>
                        </a:rPr>
                        <a:t> DANCE PRIMARY</a:t>
                      </a:r>
                      <a:endParaRPr lang="hr-HR" sz="1200" dirty="0">
                        <a:solidFill>
                          <a:schemeClr val="bg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r-HR" sz="1200" dirty="0" smtClean="0">
                          <a:solidFill>
                            <a:schemeClr val="bg1"/>
                          </a:solidFill>
                          <a:latin typeface="Aharoni" pitchFamily="2" charset="-79"/>
                          <a:cs typeface="Aharoni" pitchFamily="2" charset="-79"/>
                        </a:rPr>
                        <a:t>ROBOTIKA</a:t>
                      </a:r>
                      <a:endParaRPr lang="hr-HR" sz="1200" dirty="0">
                        <a:solidFill>
                          <a:schemeClr val="bg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r-HR" sz="1200" dirty="0" smtClean="0">
                          <a:solidFill>
                            <a:schemeClr val="bg1"/>
                          </a:solidFill>
                          <a:latin typeface="Aharoni" pitchFamily="2" charset="-79"/>
                          <a:cs typeface="Aharoni" pitchFamily="2" charset="-79"/>
                        </a:rPr>
                        <a:t>DRŽAVNA</a:t>
                      </a:r>
                      <a:endParaRPr lang="hr-HR" sz="1200" dirty="0">
                        <a:solidFill>
                          <a:schemeClr val="bg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r-HR" sz="1200" dirty="0" smtClean="0">
                          <a:solidFill>
                            <a:schemeClr val="bg1"/>
                          </a:solidFill>
                          <a:latin typeface="Arial Black" pitchFamily="34" charset="0"/>
                          <a:cs typeface="Aharoni" pitchFamily="2" charset="-79"/>
                        </a:rPr>
                        <a:t>Marinela</a:t>
                      </a:r>
                    </a:p>
                    <a:p>
                      <a:r>
                        <a:rPr lang="hr-HR" sz="1200" dirty="0" smtClean="0">
                          <a:solidFill>
                            <a:schemeClr val="bg1"/>
                          </a:solidFill>
                          <a:latin typeface="Arial Black" pitchFamily="34" charset="0"/>
                          <a:cs typeface="Aharoni" pitchFamily="2" charset="-79"/>
                        </a:rPr>
                        <a:t>Brzović</a:t>
                      </a:r>
                      <a:endParaRPr lang="hr-HR" sz="1200" dirty="0">
                        <a:solidFill>
                          <a:schemeClr val="bg1"/>
                        </a:solidFill>
                        <a:latin typeface="Arial Black" pitchFamily="34" charset="0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7.d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dirty="0" smtClean="0">
                          <a:solidFill>
                            <a:schemeClr val="bg1"/>
                          </a:solidFill>
                          <a:latin typeface="Arial Black" pitchFamily="34" charset="0"/>
                          <a:cs typeface="Aharoni" pitchFamily="2" charset="-79"/>
                        </a:rPr>
                        <a:t>Branko Čatipović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39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dirty="0" smtClean="0">
                          <a:solidFill>
                            <a:schemeClr val="bg1"/>
                          </a:solidFill>
                          <a:latin typeface="Aharoni" pitchFamily="2" charset="-79"/>
                          <a:cs typeface="Aharoni" pitchFamily="2" charset="-79"/>
                        </a:rPr>
                        <a:t>ROBO</a:t>
                      </a:r>
                      <a:r>
                        <a:rPr lang="hr-HR" sz="1200" baseline="0" dirty="0" smtClean="0">
                          <a:solidFill>
                            <a:schemeClr val="bg1"/>
                          </a:solidFill>
                          <a:latin typeface="Aharoni" pitchFamily="2" charset="-79"/>
                          <a:cs typeface="Aharoni" pitchFamily="2" charset="-79"/>
                        </a:rPr>
                        <a:t> DANCE PRIMARY</a:t>
                      </a:r>
                      <a:endParaRPr lang="hr-HR" sz="1200" dirty="0" smtClean="0">
                        <a:solidFill>
                          <a:schemeClr val="bg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dirty="0" smtClean="0">
                          <a:solidFill>
                            <a:schemeClr val="bg1"/>
                          </a:solidFill>
                          <a:latin typeface="Aharoni" pitchFamily="2" charset="-79"/>
                          <a:cs typeface="Aharoni" pitchFamily="2" charset="-79"/>
                        </a:rPr>
                        <a:t>ROBOTIKA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dirty="0" smtClean="0">
                          <a:solidFill>
                            <a:schemeClr val="bg1"/>
                          </a:solidFill>
                          <a:latin typeface="Aharoni" pitchFamily="2" charset="-79"/>
                          <a:cs typeface="Aharoni" pitchFamily="2" charset="-79"/>
                        </a:rPr>
                        <a:t>DRŽAVNA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r-HR" sz="1200" dirty="0" smtClean="0">
                          <a:solidFill>
                            <a:schemeClr val="bg1"/>
                          </a:solidFill>
                          <a:latin typeface="Arial Black" pitchFamily="34" charset="0"/>
                          <a:cs typeface="Aharoni" pitchFamily="2" charset="-79"/>
                        </a:rPr>
                        <a:t>Laura </a:t>
                      </a:r>
                    </a:p>
                    <a:p>
                      <a:r>
                        <a:rPr lang="hr-HR" sz="1200" dirty="0" err="1" smtClean="0">
                          <a:solidFill>
                            <a:schemeClr val="bg1"/>
                          </a:solidFill>
                          <a:latin typeface="Arial Black" pitchFamily="34" charset="0"/>
                          <a:cs typeface="Aharoni" pitchFamily="2" charset="-79"/>
                        </a:rPr>
                        <a:t>Šinković</a:t>
                      </a:r>
                      <a:endParaRPr lang="hr-HR" sz="1200" dirty="0">
                        <a:solidFill>
                          <a:schemeClr val="bg1"/>
                        </a:solidFill>
                        <a:latin typeface="Arial Black" pitchFamily="34" charset="0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7.d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dirty="0" smtClean="0">
                          <a:solidFill>
                            <a:schemeClr val="bg1"/>
                          </a:solidFill>
                          <a:latin typeface="Arial Black" pitchFamily="34" charset="0"/>
                          <a:cs typeface="Aharoni" pitchFamily="2" charset="-79"/>
                        </a:rPr>
                        <a:t>Branko Čatipović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39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dirty="0" smtClean="0">
                          <a:solidFill>
                            <a:schemeClr val="bg1"/>
                          </a:solidFill>
                          <a:latin typeface="Aharoni" pitchFamily="2" charset="-79"/>
                          <a:cs typeface="Aharoni" pitchFamily="2" charset="-79"/>
                        </a:rPr>
                        <a:t>ROBO</a:t>
                      </a:r>
                      <a:r>
                        <a:rPr lang="hr-HR" sz="1200" baseline="0" dirty="0" smtClean="0">
                          <a:solidFill>
                            <a:schemeClr val="bg1"/>
                          </a:solidFill>
                          <a:latin typeface="Aharoni" pitchFamily="2" charset="-79"/>
                          <a:cs typeface="Aharoni" pitchFamily="2" charset="-79"/>
                        </a:rPr>
                        <a:t> DANCE PRIMARY</a:t>
                      </a:r>
                      <a:endParaRPr lang="hr-HR" sz="1200" dirty="0" smtClean="0">
                        <a:solidFill>
                          <a:schemeClr val="bg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dirty="0" smtClean="0">
                          <a:solidFill>
                            <a:schemeClr val="bg1"/>
                          </a:solidFill>
                          <a:latin typeface="Aharoni" pitchFamily="2" charset="-79"/>
                          <a:cs typeface="Aharoni" pitchFamily="2" charset="-79"/>
                        </a:rPr>
                        <a:t>ROBOTIKA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dirty="0" smtClean="0">
                          <a:solidFill>
                            <a:schemeClr val="bg1"/>
                          </a:solidFill>
                          <a:latin typeface="Aharoni" pitchFamily="2" charset="-79"/>
                          <a:cs typeface="Aharoni" pitchFamily="2" charset="-79"/>
                        </a:rPr>
                        <a:t>DRŽAVNA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r-HR" sz="1200" dirty="0" smtClean="0">
                          <a:solidFill>
                            <a:schemeClr val="bg1"/>
                          </a:solidFill>
                          <a:latin typeface="Arial Black" pitchFamily="34" charset="0"/>
                          <a:cs typeface="Aharoni" pitchFamily="2" charset="-79"/>
                        </a:rPr>
                        <a:t>Lara Žulj</a:t>
                      </a:r>
                      <a:endParaRPr lang="hr-HR" sz="1200" dirty="0">
                        <a:solidFill>
                          <a:schemeClr val="bg1"/>
                        </a:solidFill>
                        <a:latin typeface="Arial Black" pitchFamily="34" charset="0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7.d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dirty="0" smtClean="0">
                          <a:solidFill>
                            <a:schemeClr val="bg1"/>
                          </a:solidFill>
                          <a:latin typeface="Arial Black" pitchFamily="34" charset="0"/>
                          <a:cs typeface="Aharoni" pitchFamily="2" charset="-79"/>
                        </a:rPr>
                        <a:t>Branko Čatipović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39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dirty="0" smtClean="0">
                          <a:solidFill>
                            <a:schemeClr val="bg1"/>
                          </a:solidFill>
                          <a:latin typeface="Aharoni" pitchFamily="2" charset="-79"/>
                          <a:cs typeface="Aharoni" pitchFamily="2" charset="-79"/>
                        </a:rPr>
                        <a:t>ROBO</a:t>
                      </a:r>
                      <a:r>
                        <a:rPr lang="hr-HR" sz="1200" baseline="0" dirty="0" smtClean="0">
                          <a:solidFill>
                            <a:schemeClr val="bg1"/>
                          </a:solidFill>
                          <a:latin typeface="Aharoni" pitchFamily="2" charset="-79"/>
                          <a:cs typeface="Aharoni" pitchFamily="2" charset="-79"/>
                        </a:rPr>
                        <a:t> DANCE PRIMARY</a:t>
                      </a:r>
                      <a:endParaRPr lang="hr-HR" sz="1200" dirty="0" smtClean="0">
                        <a:solidFill>
                          <a:schemeClr val="bg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dirty="0" smtClean="0">
                          <a:solidFill>
                            <a:schemeClr val="bg1"/>
                          </a:solidFill>
                          <a:latin typeface="Aharoni" pitchFamily="2" charset="-79"/>
                          <a:cs typeface="Aharoni" pitchFamily="2" charset="-79"/>
                        </a:rPr>
                        <a:t>ROBOTIKA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dirty="0" smtClean="0">
                          <a:solidFill>
                            <a:schemeClr val="bg1"/>
                          </a:solidFill>
                          <a:latin typeface="Aharoni" pitchFamily="2" charset="-79"/>
                          <a:cs typeface="Aharoni" pitchFamily="2" charset="-79"/>
                        </a:rPr>
                        <a:t>DRŽAVNA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r-HR" sz="1200" dirty="0" smtClean="0">
                          <a:solidFill>
                            <a:schemeClr val="bg1"/>
                          </a:solidFill>
                          <a:latin typeface="Arial Black" pitchFamily="34" charset="0"/>
                          <a:cs typeface="Aharoni" pitchFamily="2" charset="-79"/>
                        </a:rPr>
                        <a:t>Petra Samardžić</a:t>
                      </a:r>
                      <a:endParaRPr lang="hr-HR" sz="1200" dirty="0">
                        <a:solidFill>
                          <a:schemeClr val="bg1"/>
                        </a:solidFill>
                        <a:latin typeface="Arial Black" pitchFamily="34" charset="0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7.d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dirty="0" smtClean="0">
                          <a:solidFill>
                            <a:schemeClr val="bg1"/>
                          </a:solidFill>
                          <a:latin typeface="Arial Black" pitchFamily="34" charset="0"/>
                          <a:cs typeface="Aharoni" pitchFamily="2" charset="-79"/>
                        </a:rPr>
                        <a:t>Branko Čatipović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3973">
                <a:tc>
                  <a:txBody>
                    <a:bodyPr/>
                    <a:lstStyle/>
                    <a:p>
                      <a:r>
                        <a:rPr lang="hr-HR" sz="1200" dirty="0" smtClean="0">
                          <a:solidFill>
                            <a:schemeClr val="bg1"/>
                          </a:solidFill>
                          <a:latin typeface="Aharoni" pitchFamily="2" charset="-79"/>
                          <a:cs typeface="Aharoni" pitchFamily="2" charset="-79"/>
                        </a:rPr>
                        <a:t>CROATIA MAKERS LIGA</a:t>
                      </a:r>
                      <a:endParaRPr lang="hr-HR" sz="1200" dirty="0">
                        <a:solidFill>
                          <a:schemeClr val="bg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dirty="0" smtClean="0">
                          <a:solidFill>
                            <a:schemeClr val="bg1"/>
                          </a:solidFill>
                          <a:latin typeface="Aharoni" pitchFamily="2" charset="-79"/>
                          <a:cs typeface="Aharoni" pitchFamily="2" charset="-79"/>
                        </a:rPr>
                        <a:t>ROBOTIKA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r-HR" sz="1200" dirty="0" smtClean="0">
                          <a:solidFill>
                            <a:schemeClr val="bg1"/>
                          </a:solidFill>
                          <a:latin typeface="Aharoni" pitchFamily="2" charset="-79"/>
                          <a:cs typeface="Aharoni" pitchFamily="2" charset="-79"/>
                        </a:rPr>
                        <a:t>REGIONALNA</a:t>
                      </a:r>
                      <a:endParaRPr lang="hr-HR" sz="1200" dirty="0">
                        <a:solidFill>
                          <a:schemeClr val="bg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r-HR" sz="1200" dirty="0" smtClean="0">
                          <a:solidFill>
                            <a:schemeClr val="bg1"/>
                          </a:solidFill>
                          <a:latin typeface="Arial Black" pitchFamily="34" charset="0"/>
                          <a:cs typeface="Aharoni" pitchFamily="2" charset="-79"/>
                        </a:rPr>
                        <a:t>Marinela</a:t>
                      </a:r>
                    </a:p>
                    <a:p>
                      <a:r>
                        <a:rPr lang="hr-HR" sz="1200" dirty="0" smtClean="0">
                          <a:solidFill>
                            <a:schemeClr val="bg1"/>
                          </a:solidFill>
                          <a:latin typeface="Arial Black" pitchFamily="34" charset="0"/>
                          <a:cs typeface="Aharoni" pitchFamily="2" charset="-79"/>
                        </a:rPr>
                        <a:t>Brzović</a:t>
                      </a:r>
                      <a:endParaRPr lang="hr-HR" sz="1200" dirty="0">
                        <a:solidFill>
                          <a:schemeClr val="bg1"/>
                        </a:solidFill>
                        <a:latin typeface="Arial Black" pitchFamily="34" charset="0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7.d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dirty="0" smtClean="0">
                          <a:solidFill>
                            <a:schemeClr val="bg1"/>
                          </a:solidFill>
                          <a:latin typeface="Arial Black" pitchFamily="34" charset="0"/>
                          <a:cs typeface="Aharoni" pitchFamily="2" charset="-79"/>
                        </a:rPr>
                        <a:t>Branko Čatipović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39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dirty="0" smtClean="0">
                          <a:solidFill>
                            <a:schemeClr val="bg1"/>
                          </a:solidFill>
                          <a:latin typeface="Aharoni" pitchFamily="2" charset="-79"/>
                          <a:cs typeface="Aharoni" pitchFamily="2" charset="-79"/>
                        </a:rPr>
                        <a:t>CROATIA MAKERS LIGA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dirty="0" smtClean="0">
                          <a:solidFill>
                            <a:schemeClr val="bg1"/>
                          </a:solidFill>
                          <a:latin typeface="Aharoni" pitchFamily="2" charset="-79"/>
                          <a:cs typeface="Aharoni" pitchFamily="2" charset="-79"/>
                        </a:rPr>
                        <a:t>ROBOTIKA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dirty="0" smtClean="0">
                          <a:solidFill>
                            <a:schemeClr val="bg1"/>
                          </a:solidFill>
                          <a:latin typeface="Aharoni" pitchFamily="2" charset="-79"/>
                          <a:cs typeface="Aharoni" pitchFamily="2" charset="-79"/>
                        </a:rPr>
                        <a:t>REGIONALNA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r-HR" sz="1200" dirty="0" smtClean="0">
                          <a:solidFill>
                            <a:schemeClr val="bg1"/>
                          </a:solidFill>
                          <a:latin typeface="Arial Black" pitchFamily="34" charset="0"/>
                          <a:cs typeface="Aharoni" pitchFamily="2" charset="-79"/>
                        </a:rPr>
                        <a:t>Laura </a:t>
                      </a:r>
                    </a:p>
                    <a:p>
                      <a:r>
                        <a:rPr lang="hr-HR" sz="1200" dirty="0" err="1" smtClean="0">
                          <a:solidFill>
                            <a:schemeClr val="bg1"/>
                          </a:solidFill>
                          <a:latin typeface="Arial Black" pitchFamily="34" charset="0"/>
                          <a:cs typeface="Aharoni" pitchFamily="2" charset="-79"/>
                        </a:rPr>
                        <a:t>Šinković</a:t>
                      </a:r>
                      <a:endParaRPr lang="hr-HR" sz="1200" dirty="0">
                        <a:solidFill>
                          <a:schemeClr val="bg1"/>
                        </a:solidFill>
                        <a:latin typeface="Arial Black" pitchFamily="34" charset="0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7.d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dirty="0" smtClean="0">
                          <a:solidFill>
                            <a:schemeClr val="bg1"/>
                          </a:solidFill>
                          <a:latin typeface="Arial Black" pitchFamily="34" charset="0"/>
                          <a:cs typeface="Aharoni" pitchFamily="2" charset="-79"/>
                        </a:rPr>
                        <a:t>Branko Čatipović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39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dirty="0" smtClean="0">
                          <a:solidFill>
                            <a:schemeClr val="bg1"/>
                          </a:solidFill>
                          <a:latin typeface="Aharoni" pitchFamily="2" charset="-79"/>
                          <a:cs typeface="Aharoni" pitchFamily="2" charset="-79"/>
                        </a:rPr>
                        <a:t>CROATIA MAKERS LIGA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dirty="0" smtClean="0">
                          <a:solidFill>
                            <a:schemeClr val="bg1"/>
                          </a:solidFill>
                          <a:latin typeface="Aharoni" pitchFamily="2" charset="-79"/>
                          <a:cs typeface="Aharoni" pitchFamily="2" charset="-79"/>
                        </a:rPr>
                        <a:t>ROBOTIKA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dirty="0" smtClean="0">
                          <a:solidFill>
                            <a:schemeClr val="bg1"/>
                          </a:solidFill>
                          <a:latin typeface="Aharoni" pitchFamily="2" charset="-79"/>
                          <a:cs typeface="Aharoni" pitchFamily="2" charset="-79"/>
                        </a:rPr>
                        <a:t>REGIONALNA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r-HR" sz="1200" dirty="0" smtClean="0">
                          <a:solidFill>
                            <a:schemeClr val="bg1"/>
                          </a:solidFill>
                          <a:latin typeface="Arial Black" pitchFamily="34" charset="0"/>
                          <a:cs typeface="Aharoni" pitchFamily="2" charset="-79"/>
                        </a:rPr>
                        <a:t>Lara Žulj</a:t>
                      </a:r>
                      <a:endParaRPr lang="hr-HR" sz="1200" dirty="0">
                        <a:solidFill>
                          <a:schemeClr val="bg1"/>
                        </a:solidFill>
                        <a:latin typeface="Arial Black" pitchFamily="34" charset="0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7.d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dirty="0" smtClean="0">
                          <a:solidFill>
                            <a:schemeClr val="bg1"/>
                          </a:solidFill>
                          <a:latin typeface="Arial Black" pitchFamily="34" charset="0"/>
                          <a:cs typeface="Aharoni" pitchFamily="2" charset="-79"/>
                        </a:rPr>
                        <a:t>Branko Čatipović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39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dirty="0" smtClean="0">
                          <a:solidFill>
                            <a:schemeClr val="bg1"/>
                          </a:solidFill>
                          <a:latin typeface="Aharoni" pitchFamily="2" charset="-79"/>
                          <a:cs typeface="Aharoni" pitchFamily="2" charset="-79"/>
                        </a:rPr>
                        <a:t>CROATIA MAKERS LIGA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dirty="0" smtClean="0">
                          <a:solidFill>
                            <a:schemeClr val="bg1"/>
                          </a:solidFill>
                          <a:latin typeface="Aharoni" pitchFamily="2" charset="-79"/>
                          <a:cs typeface="Aharoni" pitchFamily="2" charset="-79"/>
                        </a:rPr>
                        <a:t>ROBOTIKA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dirty="0" smtClean="0">
                          <a:solidFill>
                            <a:schemeClr val="bg1"/>
                          </a:solidFill>
                          <a:latin typeface="Aharoni" pitchFamily="2" charset="-79"/>
                          <a:cs typeface="Aharoni" pitchFamily="2" charset="-79"/>
                        </a:rPr>
                        <a:t>REGIONALNA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r-HR" sz="1200" dirty="0" smtClean="0">
                          <a:solidFill>
                            <a:schemeClr val="bg1"/>
                          </a:solidFill>
                          <a:latin typeface="Arial Black" pitchFamily="34" charset="0"/>
                          <a:cs typeface="Aharoni" pitchFamily="2" charset="-79"/>
                        </a:rPr>
                        <a:t>Petra Samardžić</a:t>
                      </a:r>
                      <a:endParaRPr lang="hr-HR" sz="1200" dirty="0">
                        <a:solidFill>
                          <a:schemeClr val="bg1"/>
                        </a:solidFill>
                        <a:latin typeface="Arial Black" pitchFamily="34" charset="0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7.d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dirty="0" smtClean="0">
                          <a:solidFill>
                            <a:schemeClr val="bg1"/>
                          </a:solidFill>
                          <a:latin typeface="Arial Black" pitchFamily="34" charset="0"/>
                          <a:cs typeface="Aharoni" pitchFamily="2" charset="-79"/>
                        </a:rPr>
                        <a:t>Branko Čatipović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6"/>
          <p:cNvGrpSpPr/>
          <p:nvPr/>
        </p:nvGrpSpPr>
        <p:grpSpPr>
          <a:xfrm rot="3115847">
            <a:off x="1809339" y="4534193"/>
            <a:ext cx="1111995" cy="1910392"/>
            <a:chOff x="2089949" y="4372639"/>
            <a:chExt cx="1111995" cy="1910392"/>
          </a:xfrm>
        </p:grpSpPr>
        <p:pic>
          <p:nvPicPr>
            <p:cNvPr id="3" name="Slika 2" descr="kunstharzfigur-tim-und-struppi-rakete-17-cm.jpg"/>
            <p:cNvPicPr>
              <a:picLocks noChangeAspect="1"/>
            </p:cNvPicPr>
            <p:nvPr/>
          </p:nvPicPr>
          <p:blipFill>
            <a:blip r:embed="rId2" cstate="screen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089949" y="4372639"/>
              <a:ext cx="1111995" cy="18135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pic>
        <p:sp>
          <p:nvSpPr>
            <p:cNvPr id="6" name="Pravokutnik 5"/>
            <p:cNvSpPr/>
            <p:nvPr/>
          </p:nvSpPr>
          <p:spPr>
            <a:xfrm>
              <a:off x="2483768" y="6237312"/>
              <a:ext cx="576064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Pravokutnik 1"/>
          <p:cNvSpPr/>
          <p:nvPr/>
        </p:nvSpPr>
        <p:spPr>
          <a:xfrm>
            <a:off x="395536" y="3212976"/>
            <a:ext cx="8246233" cy="923330"/>
          </a:xfrm>
          <a:prstGeom prst="rect">
            <a:avLst/>
          </a:prstGeom>
          <a:solidFill>
            <a:srgbClr val="C00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RAKETNO MODELARSTVO</a:t>
            </a:r>
            <a:endParaRPr lang="hr-HR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037E-7 L 0.91337 -0.98703 " pathEditMode="relative" ptsTypes="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182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04664"/>
            <a:ext cx="4139952" cy="3104964"/>
          </a:xfrm>
          <a:prstGeom prst="rect">
            <a:avLst/>
          </a:prstGeom>
        </p:spPr>
      </p:pic>
      <p:pic>
        <p:nvPicPr>
          <p:cNvPr id="3" name="Slika 2" descr="IMG_183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1052736"/>
            <a:ext cx="4176464" cy="2448272"/>
          </a:xfrm>
          <a:prstGeom prst="rect">
            <a:avLst/>
          </a:prstGeom>
        </p:spPr>
      </p:pic>
      <p:pic>
        <p:nvPicPr>
          <p:cNvPr id="4" name="Slika 3" descr="IMG_1837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3501008"/>
            <a:ext cx="4320480" cy="3240360"/>
          </a:xfrm>
          <a:prstGeom prst="rect">
            <a:avLst/>
          </a:prstGeom>
        </p:spPr>
      </p:pic>
      <p:pic>
        <p:nvPicPr>
          <p:cNvPr id="5" name="Slika 4" descr="bee_trans_pula300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980728"/>
            <a:ext cx="149252" cy="162684"/>
          </a:xfrm>
          <a:prstGeom prst="rect">
            <a:avLst/>
          </a:prstGeom>
        </p:spPr>
      </p:pic>
      <p:sp>
        <p:nvSpPr>
          <p:cNvPr id="7" name="Pravokutnik 6"/>
          <p:cNvSpPr/>
          <p:nvPr/>
        </p:nvSpPr>
        <p:spPr>
          <a:xfrm>
            <a:off x="4355976" y="260648"/>
            <a:ext cx="4176463" cy="830997"/>
          </a:xfrm>
          <a:prstGeom prst="rect">
            <a:avLst/>
          </a:prstGeom>
          <a:solidFill>
            <a:srgbClr val="C0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Kartika" pitchFamily="18" charset="0"/>
                <a:cs typeface="Kartika" pitchFamily="18" charset="0"/>
              </a:rPr>
              <a:t>RADIONICA RAKETNOG MODELARSTVA</a:t>
            </a:r>
            <a:endParaRPr lang="hr-HR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Kartika" pitchFamily="18" charset="0"/>
              <a:cs typeface="Kartika" pitchFamily="18" charset="0"/>
            </a:endParaRPr>
          </a:p>
        </p:txBody>
      </p:sp>
      <p:sp>
        <p:nvSpPr>
          <p:cNvPr id="8" name="Pravokutnik 7"/>
          <p:cNvSpPr/>
          <p:nvPr/>
        </p:nvSpPr>
        <p:spPr>
          <a:xfrm>
            <a:off x="251521" y="3861048"/>
            <a:ext cx="2664296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Kartika" pitchFamily="18" charset="0"/>
                <a:cs typeface="Kartika" pitchFamily="18" charset="0"/>
              </a:rPr>
              <a:t>VODITELJ:</a:t>
            </a:r>
          </a:p>
          <a:p>
            <a:pPr algn="ctr"/>
            <a:endParaRPr lang="hr-HR" sz="28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Kartika" pitchFamily="18" charset="0"/>
              <a:cs typeface="Kartika" pitchFamily="18" charset="0"/>
            </a:endParaRPr>
          </a:p>
          <a:p>
            <a:pPr algn="ctr"/>
            <a:r>
              <a:rPr lang="hr-HR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Kartika" pitchFamily="18" charset="0"/>
                <a:cs typeface="Kartika" pitchFamily="18" charset="0"/>
              </a:rPr>
              <a:t>MARTIN OLUJIĆ</a:t>
            </a:r>
            <a:endParaRPr lang="hr-HR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Kartika" pitchFamily="18" charset="0"/>
              <a:cs typeface="Kartika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5.92593E-6 C 0.01355 -0.02152 0.02709 -0.04282 0.04289 -0.05578 C 0.05869 -0.06874 0.07865 -0.07916 0.09462 -0.07754 C 0.1106 -0.07592 0.12987 -0.0618 0.13924 -0.04606 C 0.14862 -0.03032 0.15105 -0.00023 0.15105 0.0169 C 0.15105 0.03403 0.15226 0.04283 0.13924 0.05695 C 0.12622 0.07107 0.0856 0.09329 0.07275 0.10186 C 0.0599 0.11042 0.07188 0.10649 0.06199 0.10788 C 0.05209 0.10926 0.03455 0.12014 0.01285 0.11042 C -0.00885 0.1007 -0.04374 0.06158 -0.06805 0.04977 C -0.09235 0.03797 -0.11631 0.03751 -0.13263 0.04005 C -0.14895 0.0426 -0.16163 0.05834 -0.16631 0.06528 C -0.171 0.07269 -0.16301 0.07709 -0.16076 0.08357 C -0.1585 0.09005 -0.15798 0.10024 -0.1526 0.10417 C -0.14722 0.10811 -0.13628 0.11737 -0.12899 0.10672 C -0.1217 0.09607 -0.11197 0.05209 -0.10902 0.04005 C -0.10607 0.02801 -0.11197 0.04005 -0.1118 0.03403 C -0.11163 0.02801 -0.11597 0.00533 -0.10815 0.00371 C -0.10034 0.00209 -0.07708 0.01274 -0.0644 0.02431 C -0.05173 0.03588 -0.0401 0.06482 -0.03176 0.07269 C -0.02343 0.08056 -0.01336 0.08033 -0.0144 0.07153 C -0.01545 0.06251 -0.01562 0.02848 -0.03801 0.01945 C -0.06041 0.01042 -0.12343 -0.00763 -0.14895 0.0169 C -0.17447 0.04144 -0.20086 0.13056 -0.19166 0.16737 C -0.18246 0.20394 -0.11718 0.22547 -0.09357 0.23727 C -0.06996 0.24954 -0.07447 0.23913 -0.04999 0.24005 C -0.02551 0.24098 0.03317 0.24352 0.05365 0.24376 C 0.07414 0.24399 0.06615 0.24237 0.07275 0.24121 C 0.07935 0.24005 0.0764 0.23727 0.09376 0.23635 C 0.11112 0.23519 0.16233 0.23473 0.17744 0.23403 C 0.19254 0.23334 0.17605 0.23195 0.18455 0.23149 C 0.19306 0.23079 0.21702 0.23079 0.2283 0.22917 C 0.23959 0.22755 0.24046 0.22639 0.25278 0.22176 C 0.26511 0.2169 0.28924 0.20788 0.30192 0.20001 C 0.31459 0.19213 0.32848 0.18727 0.3283 0.17454 C 0.32813 0.16181 0.30955 0.13079 0.30105 0.12362 C 0.29254 0.11644 0.28108 0.12061 0.27744 0.13218 C 0.27379 0.14376 0.26563 0.17801 0.27917 0.19283 C 0.29271 0.20764 0.33612 0.21968 0.35834 0.22038 C 0.38056 0.22153 0.39011 0.2007 0.41285 0.19862 C 0.4356 0.197 0.4764 0.20649 0.49462 0.2095 C 0.51285 0.21297 0.51303 0.21482 0.52188 0.21829 C 0.53074 0.22176 0.5415 0.22616 0.5474 0.23033 C 0.5533 0.23426 0.55782 0.21459 0.5573 0.24237 C 0.55678 0.26991 0.54775 0.35626 0.54462 0.39769 C 0.5415 0.43913 0.54133 0.46945 0.5382 0.49098 C 0.53508 0.51251 0.52969 0.51713 0.5264 0.52732 C 0.5231 0.53751 0.53403 0.56968 0.51824 0.55278 C 0.50244 0.53588 0.44619 0.45926 0.43195 0.42663 C 0.41771 0.39399 0.44237 0.37084 0.43282 0.35649 C 0.42327 0.34213 0.38872 0.33681 0.37466 0.34051 C 0.3606 0.34422 0.35296 0.36413 0.34827 0.37825 C 0.34358 0.39237 0.34254 0.41204 0.34653 0.42547 C 0.35053 0.43889 0.3573 0.45973 0.37188 0.4595 C 0.38646 0.45926 0.42917 0.44792 0.43369 0.42431 C 0.4382 0.4007 0.41598 0.3294 0.39914 0.3176 C 0.3823 0.30579 0.36251 0.33982 0.33282 0.35278 C 0.30313 0.36575 0.26199 0.38264 0.22101 0.39514 C 0.18004 0.40764 0.11164 0.40232 0.08646 0.42778 C 0.06129 0.45325 0.06199 0.49769 0.07015 0.54769 C 0.0783 0.59792 0.10903 0.69283 0.1356 0.7294 C 0.16216 0.76644 0.19879 0.76459 0.22917 0.76852 C 0.25955 0.77246 0.29931 0.76806 0.31824 0.75255 C 0.33716 0.73751 0.33976 0.69005 0.34289 0.67639 C 0.34601 0.66274 0.34115 0.66644 0.33646 0.67038 " pathEditMode="relative" ptsTypes="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051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16632"/>
            <a:ext cx="4067944" cy="3104964"/>
          </a:xfrm>
          <a:prstGeom prst="rect">
            <a:avLst/>
          </a:prstGeom>
        </p:spPr>
      </p:pic>
      <p:pic>
        <p:nvPicPr>
          <p:cNvPr id="3" name="Slika 2" descr="IMG_0518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212976"/>
            <a:ext cx="4824536" cy="3240360"/>
          </a:xfrm>
          <a:prstGeom prst="rect">
            <a:avLst/>
          </a:prstGeom>
        </p:spPr>
      </p:pic>
      <p:pic>
        <p:nvPicPr>
          <p:cNvPr id="4" name="Slika 3" descr="IMG_0527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548680"/>
            <a:ext cx="4800533" cy="3816424"/>
          </a:xfrm>
          <a:prstGeom prst="rect">
            <a:avLst/>
          </a:prstGeom>
        </p:spPr>
      </p:pic>
      <p:pic>
        <p:nvPicPr>
          <p:cNvPr id="5" name="Slika 4" descr="bee_trans_pula300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361" y="5373216"/>
            <a:ext cx="198188" cy="216024"/>
          </a:xfrm>
          <a:prstGeom prst="rect">
            <a:avLst/>
          </a:prstGeom>
        </p:spPr>
      </p:pic>
      <p:sp>
        <p:nvSpPr>
          <p:cNvPr id="7" name="Pravokutnik 6"/>
          <p:cNvSpPr/>
          <p:nvPr/>
        </p:nvSpPr>
        <p:spPr>
          <a:xfrm>
            <a:off x="5076056" y="4437112"/>
            <a:ext cx="3816424" cy="2154436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 algn="ctr"/>
            <a:r>
              <a:rPr lang="hr-HR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Kartika" pitchFamily="18" charset="0"/>
                <a:cs typeface="Kartika" pitchFamily="18" charset="0"/>
              </a:rPr>
              <a:t>IZRADA</a:t>
            </a:r>
            <a:r>
              <a:rPr lang="hr-H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Kartika" pitchFamily="18" charset="0"/>
                <a:cs typeface="Kartika" pitchFamily="18" charset="0"/>
              </a:rPr>
              <a:t> </a:t>
            </a:r>
            <a:r>
              <a:rPr lang="hr-HR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Kartika" pitchFamily="18" charset="0"/>
                <a:cs typeface="Kartika" pitchFamily="18" charset="0"/>
              </a:rPr>
              <a:t>TRUPA RAKETE</a:t>
            </a:r>
            <a:endParaRPr lang="hr-HR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Kartika" pitchFamily="18" charset="0"/>
              <a:cs typeface="Kartika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6 -5.18519E-6 C 0.00851 -0.00695 0.01702 -0.01413 0.02466 -0.01922 C 0.0323 -0.02408 0.03525 -0.02686 0.04549 -0.03033 C 0.05574 -0.03357 0.07188 -0.03566 0.08646 -0.03866 C 0.10105 -0.04144 0.11216 -0.04075 0.13282 -0.04839 C 0.15348 -0.05579 0.1882 -0.07339 0.21008 -0.08357 C 0.23178 -0.09329 0.24723 -0.10116 0.26459 -0.10765 C 0.28178 -0.11436 0.30157 -0.1176 0.31285 -0.12339 C 0.32414 -0.12941 0.32761 -0.13265 0.33282 -0.14399 C 0.33803 -0.15579 0.3441 -0.17709 0.34462 -0.19237 C 0.34515 -0.20765 0.33959 -0.22593 0.3356 -0.23635 C 0.3316 -0.2463 0.32987 -0.25047 0.32015 -0.25325 C 0.31042 -0.25603 0.28542 -0.25649 0.27744 -0.25325 C 0.26945 -0.24954 0.27258 -0.24468 0.27188 -0.23241 C 0.27119 -0.22038 0.27153 -0.1926 0.27275 -0.17917 C 0.27396 -0.16598 0.27431 -0.15788 0.27917 -0.1514 C 0.28403 -0.14445 0.29185 -0.14121 0.30192 -0.13936 C 0.31199 -0.13728 0.33108 -0.12987 0.33924 -0.13936 C 0.3474 -0.14839 0.35556 -0.17385 0.35105 -0.19491 C 0.34653 -0.21598 0.32205 -0.25371 0.31199 -0.26505 C 0.30192 -0.27663 0.29775 -0.27709 0.29098 -0.26505 C 0.28421 -0.25325 0.27344 -0.2088 0.27101 -0.19237 C 0.26858 -0.17593 0.2691 -0.17709 0.2764 -0.16714 C 0.28369 -0.15672 0.30001 -0.13774 0.31459 -0.13195 C 0.32917 -0.12593 0.34931 -0.13103 0.36372 -0.13195 C 0.37813 -0.13265 0.38716 -0.13357 0.40105 -0.13566 C 0.41494 -0.13774 0.41841 -0.13241 0.44723 -0.14399 C 0.4764 -0.15603 0.55226 -0.19283 0.57553 -0.20695 C 0.59879 -0.2213 0.58317 -0.21436 0.58733 -0.22871 C 0.59133 -0.24306 0.59063 -0.25441 0.59914 -0.29306 C 0.6073 -0.33195 0.63195 -0.41436 0.63733 -0.46158 C 0.64271 -0.50904 0.63473 -0.54468 0.63195 -0.57686 C 0.62917 -0.60904 0.63126 -0.6345 0.62101 -0.65556 C 0.61077 -0.67663 0.58959 -0.68982 0.57101 -0.70302 C 0.55244 -0.71598 0.53091 -0.72802 0.50921 -0.7345 C 0.48733 -0.74098 0.4764 -0.73936 0.44098 -0.74144 C 0.40556 -0.74353 0.33976 -0.74283 0.29653 -0.74746 C 0.2533 -0.75255 0.21633 -0.76598 0.18195 -0.77061 C 0.14758 -0.77547 0.11442 -0.78334 0.09011 -0.77663 C 0.0658 -0.76991 0.0448 -0.75441 0.0356 -0.73079 C 0.0264 -0.70695 0.01997 -0.65417 0.03455 -0.6338 C 0.04914 -0.6132 0.10053 -0.59954 0.12275 -0.60695 C 0.14497 -0.61459 0.16598 -0.65649 0.16824 -0.67987 C 0.17049 -0.70302 0.15799 -0.73218 0.13646 -0.7463 C 0.11494 -0.76066 0.05973 -0.78079 0.03924 -0.76598 C 0.01876 -0.7507 0.00452 -0.69191 0.01372 -0.65556 C 0.02292 -0.61899 0.06442 -0.56806 0.09462 -0.54746 C 0.12483 -0.52732 0.15695 -0.5264 0.19462 -0.53311 C 0.2323 -0.54005 0.28421 -0.56899 0.32101 -0.5889 C 0.35782 -0.6088 0.38994 -0.62848 0.41546 -0.65302 C 0.44098 -0.67779 0.454 -0.71968 0.47379 -0.73566 C 0.49341 -0.75163 0.50383 -0.75209 0.53369 -0.74885 C 0.56337 -0.74561 0.62518 -0.73056 0.65192 -0.71598 C 0.67865 -0.70163 0.6856 -0.67454 0.69376 -0.66297 C 0.70192 -0.65116 0.69758 -0.65279 0.70105 -0.64445 C 0.70452 -0.63612 0.70955 -0.62454 0.71459 -0.6132 " pathEditMode="relative" ptsTypes="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175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3" y="620688"/>
            <a:ext cx="4512501" cy="3384376"/>
          </a:xfrm>
          <a:prstGeom prst="rect">
            <a:avLst/>
          </a:prstGeom>
        </p:spPr>
      </p:pic>
      <p:pic>
        <p:nvPicPr>
          <p:cNvPr id="3" name="Slika 2" descr="IMG_174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15326">
            <a:off x="638670" y="2945142"/>
            <a:ext cx="4416491" cy="3312368"/>
          </a:xfrm>
          <a:prstGeom prst="rect">
            <a:avLst/>
          </a:prstGeom>
        </p:spPr>
      </p:pic>
      <p:pic>
        <p:nvPicPr>
          <p:cNvPr id="4" name="Slika 3" descr="IMG_1749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620688"/>
            <a:ext cx="4187958" cy="3096344"/>
          </a:xfrm>
          <a:prstGeom prst="rect">
            <a:avLst/>
          </a:prstGeom>
        </p:spPr>
      </p:pic>
      <p:pic>
        <p:nvPicPr>
          <p:cNvPr id="5" name="Slika 4" descr="bee_trans_pula300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033" y="1124744"/>
            <a:ext cx="104568" cy="190875"/>
          </a:xfrm>
          <a:prstGeom prst="rect">
            <a:avLst/>
          </a:prstGeom>
        </p:spPr>
      </p:pic>
      <p:sp>
        <p:nvSpPr>
          <p:cNvPr id="8" name="Pravokutnik 7"/>
          <p:cNvSpPr/>
          <p:nvPr/>
        </p:nvSpPr>
        <p:spPr>
          <a:xfrm>
            <a:off x="5004048" y="3789040"/>
            <a:ext cx="3744416" cy="1261884"/>
          </a:xfrm>
          <a:prstGeom prst="rect">
            <a:avLst/>
          </a:prstGeom>
          <a:solidFill>
            <a:srgbClr val="C0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Kartika" pitchFamily="18" charset="0"/>
                <a:cs typeface="Kartika" pitchFamily="18" charset="0"/>
              </a:rPr>
              <a:t>IZRADA</a:t>
            </a:r>
            <a:r>
              <a:rPr lang="hr-HR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Kartika" pitchFamily="18" charset="0"/>
                <a:cs typeface="Kartika" pitchFamily="18" charset="0"/>
              </a:rPr>
              <a:t> </a:t>
            </a:r>
            <a:r>
              <a:rPr lang="hr-HR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Kartika" pitchFamily="18" charset="0"/>
                <a:cs typeface="Kartika" pitchFamily="18" charset="0"/>
              </a:rPr>
              <a:t>TRAKE I PADOBRANA</a:t>
            </a:r>
            <a:endParaRPr lang="hr-HR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Kartika" pitchFamily="18" charset="0"/>
              <a:cs typeface="Kartika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8.14815E-6 C -0.00434 -0.00579 -0.00868 -0.01158 0.03907 -0.01575 C 0.08681 -0.01991 0.22848 -0.03728 0.28629 -0.02547 C 0.34393 -0.01366 0.37362 0.028 0.38455 0.05578 C 0.39549 0.08356 0.36337 0.13911 0.35174 0.14073 C 0.34011 0.14235 0.31407 0.08379 0.31441 0.0655 C 0.31476 0.04722 0.33108 0.03171 0.35348 0.03147 C 0.37587 0.03124 0.41719 0.04444 0.44896 0.06435 C 0.48056 0.08425 0.5165 0.13356 0.54427 0.15161 C 0.5724 0.16967 0.59879 0.16874 0.61719 0.17222 C 0.63559 0.17569 0.64289 0.17245 0.65539 0.17222 C 0.66789 0.17198 0.68368 0.1736 0.69271 0.17106 C 0.70174 0.16851 0.70018 0.16782 0.7099 0.15763 C 0.71962 0.14745 0.74445 0.12592 0.75087 0.11041 C 0.75712 0.0949 0.76493 0.0956 0.74792 0.06435 C 0.73125 0.0331 0.66841 -0.05371 0.65 -0.07755 C 0.6316 -0.1014 0.64653 -0.08843 0.63802 -0.07871 C 0.62952 -0.06899 0.60382 -0.03473 0.59879 -0.01922 C 0.59393 -0.00371 0.60243 0.00462 0.60799 0.01458 C 0.61372 0.02453 0.62379 0.03171 0.63264 0.04004 C 0.6415 0.04837 0.6507 0.0655 0.66181 0.06435 C 0.67292 0.06319 0.69046 0.04698 0.69896 0.03286 C 0.70747 0.01874 0.70157 -0.00857 0.71268 -0.02061 C 0.72379 -0.03265 0.75157 -0.0463 0.76546 -0.03982 C 0.77917 -0.03334 0.78698 -0.00788 0.79445 0.01828 C 0.80191 0.04444 0.80764 0.09282 0.81077 0.11759 C 0.81389 0.14235 0.81493 0.14768 0.81268 0.16735 C 0.81042 0.1868 0.80243 0.20856 0.79723 0.23634 C 0.79184 0.26388 0.79167 0.30462 0.77987 0.33217 C 0.76806 0.35972 0.74705 0.38009 0.72622 0.40138 C 0.70539 0.42268 0.67917 0.44374 0.65452 0.46064 C 0.62987 0.47754 0.60348 0.49374 0.57796 0.503 C 0.55278 0.51226 0.52223 0.53911 0.50261 0.51643 C 0.48299 0.49374 0.4816 0.41897 0.45973 0.3662 C 0.4382 0.31342 0.40816 0.2236 0.37257 0.19999 C 0.33698 0.17638 0.28039 0.19907 0.24636 0.2243 C 0.21233 0.24953 0.18698 0.31203 0.16806 0.35161 C 0.14914 0.3912 0.13247 0.43402 0.13264 0.4618 C 0.13282 0.48935 0.15782 0.50347 0.16893 0.51874 C 0.18004 0.53402 0.1915 0.53286 0.19879 0.55393 C 0.20643 0.57476 0.21112 0.6287 0.21355 0.64374 " pathEditMode="relative" ptsTypes="aaaaaaaaaaaaaaaaaaaaaaaaaaaaaaaaaaaaaaa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188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476672"/>
            <a:ext cx="3707904" cy="2736304"/>
          </a:xfrm>
          <a:prstGeom prst="rect">
            <a:avLst/>
          </a:prstGeom>
        </p:spPr>
      </p:pic>
      <p:pic>
        <p:nvPicPr>
          <p:cNvPr id="3" name="Slika 2" descr="IMG_1880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20689"/>
            <a:ext cx="2880320" cy="2448272"/>
          </a:xfrm>
          <a:prstGeom prst="rect">
            <a:avLst/>
          </a:prstGeom>
        </p:spPr>
      </p:pic>
      <p:pic>
        <p:nvPicPr>
          <p:cNvPr id="4" name="Slika 3" descr="IMG_1883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429000"/>
            <a:ext cx="4680520" cy="3121870"/>
          </a:xfrm>
          <a:prstGeom prst="rect">
            <a:avLst/>
          </a:prstGeom>
        </p:spPr>
      </p:pic>
      <p:pic>
        <p:nvPicPr>
          <p:cNvPr id="5" name="Slika 4" descr="IMG_1905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3429000"/>
            <a:ext cx="4211960" cy="3140968"/>
          </a:xfrm>
          <a:prstGeom prst="rect">
            <a:avLst/>
          </a:prstGeom>
        </p:spPr>
      </p:pic>
      <p:pic>
        <p:nvPicPr>
          <p:cNvPr id="6" name="Slika 5" descr="bee_trans_pula300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628800"/>
            <a:ext cx="198186" cy="216024"/>
          </a:xfrm>
          <a:prstGeom prst="rect">
            <a:avLst/>
          </a:prstGeom>
        </p:spPr>
      </p:pic>
      <p:sp>
        <p:nvSpPr>
          <p:cNvPr id="8" name="Pravokutnik 7"/>
          <p:cNvSpPr/>
          <p:nvPr/>
        </p:nvSpPr>
        <p:spPr>
          <a:xfrm>
            <a:off x="5796136" y="764704"/>
            <a:ext cx="3168352" cy="2246769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 algn="ctr"/>
            <a:r>
              <a:rPr lang="hr-HR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Kartika" pitchFamily="18" charset="0"/>
                <a:cs typeface="Kartika" pitchFamily="18" charset="0"/>
              </a:rPr>
              <a:t>OTVORENO PRVENSTVO DALMACIJE U RAKETNOM MODELARSTVU</a:t>
            </a:r>
            <a:endParaRPr lang="hr-HR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Kartika" pitchFamily="18" charset="0"/>
              <a:cs typeface="Kartika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59259E-6 C 0.01215 -0.01365 0.02448 -0.02731 0.03628 -0.03634 C 0.04809 -0.04537 0.05764 -0.05115 0.07083 -0.05439 C 0.08403 -0.05764 0.10538 -0.06134 0.11545 -0.05578 C 0.12552 -0.05023 0.12847 -0.03588 0.1309 -0.02176 C 0.13333 -0.00764 0.1316 0.01736 0.12986 0.02917 C 0.12812 0.04098 0.12726 0.04144 0.11996 0.04861 C 0.11267 0.05579 0.0967 0.06713 0.08628 0.07153 C 0.07587 0.07593 0.06458 0.08195 0.05712 0.07523 C 0.04948 0.06852 0.04444 0.04584 0.0408 0.03148 C 0.03715 0.01713 0.03628 -0.00162 0.03542 -0.01088 C 0.03455 -0.02014 0.03437 -0.01944 0.03542 -0.0243 C 0.03646 -0.02916 0.0375 -0.03518 0.04167 -0.04004 C 0.04583 -0.0449 0.05 -0.04953 0.06076 -0.05324 C 0.07153 -0.05694 0.09462 -0.05995 0.10625 -0.06296 C 0.11788 -0.06597 0.12396 -0.07407 0.1309 -0.07152 C 0.13785 -0.06898 0.14444 -0.05833 0.14809 -0.04722 C 0.15174 -0.03611 0.16146 -0.02731 0.1526 -0.00486 C 0.14375 0.0176 0.11441 0.07315 0.09531 0.08727 C 0.07621 0.10139 0.05052 0.09144 0.03819 0.0801 C 0.02587 0.06875 0.01753 0.04352 0.02083 0.01945 C 0.02413 -0.00463 0.04878 -0.04977 0.05816 -0.06412 C 0.06753 -0.07847 0.06684 -0.06597 0.07726 -0.06666 C 0.08767 -0.06736 0.10087 -0.07129 0.12083 -0.06782 C 0.1408 -0.06435 0.1651 -0.06713 0.19722 -0.04606 C 0.22934 -0.025 0.29219 0.03357 0.31354 0.05834 C 0.3349 0.08311 0.33038 0.08519 0.32535 0.10301 C 0.32031 0.12084 0.30278 0.14074 0.28351 0.16482 C 0.26424 0.18889 0.22361 0.23056 0.2099 0.24723 C 0.19618 0.26389 0.20608 0.24931 0.20174 0.26436 C 0.1974 0.2794 0.20729 0.31644 0.18351 0.3382 C 0.15955 0.35996 0.08437 0.39283 0.05816 0.39514 C 0.03194 0.39746 0.03229 0.3669 0.02621 0.35162 C 0.02014 0.33635 0.01458 0.31389 0.0217 0.30301 C 0.02882 0.29213 0.0599 0.28889 0.0691 0.28611 C 0.0783 0.28334 0.07049 0.2838 0.07726 0.28611 C 0.08403 0.28843 0.08854 0.28658 0.1099 0.3007 C 0.13125 0.31482 0.17517 0.35741 0.20521 0.37084 C 0.23559 0.38426 0.26927 0.3882 0.29167 0.38195 C 0.31406 0.3757 0.33576 0.3507 0.33993 0.33334 C 0.3441 0.31598 0.35 0.29051 0.31632 0.27755 C 0.28264 0.26459 0.18351 0.25348 0.13819 0.25579 C 0.09288 0.25811 0.06406 0.27385 0.04444 0.29213 C 0.02465 0.31042 0.01528 0.34491 0.0191 0.36482 C 0.02292 0.38473 0.04062 0.42269 0.06719 0.41227 C 0.09375 0.40186 0.16215 0.32199 0.17812 0.30186 C 0.1941 0.28172 0.17743 0.29537 0.16267 0.29098 C 0.14792 0.28658 0.12274 0.25672 0.08906 0.27523 C 0.05538 0.29375 -0.02066 0.35463 -0.03924 0.40255 C -0.05781 0.45047 -0.05052 0.52986 -0.02274 0.5625 C 0.00503 0.59514 0.0875 0.59306 0.12726 0.59769 C 0.16701 0.60232 0.17812 0.59283 0.21632 0.59028 C 0.25451 0.58773 0.32778 0.59236 0.35625 0.58195 C 0.38472 0.57153 0.37899 0.55324 0.38715 0.52732 C 0.39531 0.50139 0.39531 0.46135 0.40538 0.42662 C 0.41545 0.3919 0.43264 0.34769 0.44722 0.31875 C 0.46181 0.28982 0.46562 0.26389 0.49253 0.25348 C 0.51979 0.24306 0.58507 0.25486 0.6099 0.25579 C 0.63472 0.25672 0.60972 0.25648 0.64167 0.25834 C 0.67361 0.26019 0.77066 0.24838 0.80174 0.26667 C 0.83281 0.28496 0.8316 0.33611 0.82812 0.36852 C 0.82465 0.40093 0.79601 0.44375 0.7809 0.46065 C 0.7658 0.47755 0.74601 0.4713 0.73715 0.46922 C 0.7283 0.46713 0.72049 0.46852 0.72812 0.44861 C 0.73576 0.42871 0.7625 0.33773 0.78351 0.35023 C 0.80451 0.36273 0.84496 0.48588 0.85451 0.52361 C 0.86406 0.56135 0.84878 0.56551 0.8408 0.57709 C 0.83281 0.58866 0.82274 0.58982 0.80625 0.59283 C 0.78976 0.59584 0.7599 0.60695 0.74167 0.59514 C 0.72344 0.58334 0.70243 0.55857 0.69635 0.5213 C 0.69028 0.48403 0.70694 0.41574 0.70538 0.37084 C 0.70382 0.32593 0.70139 0.26852 0.68715 0.25209 C 0.67292 0.23565 0.63403 0.26436 0.61996 0.27153 C 0.6059 0.27871 0.60694 0.2875 0.6026 0.29468 C 0.59809 0.30186 0.59583 0.30857 0.59358 0.31528 " pathEditMode="relative" ptsTypes="aaaa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098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0198"/>
            <a:ext cx="4860032" cy="4798962"/>
          </a:xfrm>
          <a:prstGeom prst="rect">
            <a:avLst/>
          </a:prstGeom>
        </p:spPr>
      </p:pic>
      <p:pic>
        <p:nvPicPr>
          <p:cNvPr id="3" name="Slika 2" descr="IMG_098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8030" y="2204864"/>
            <a:ext cx="5845970" cy="4653136"/>
          </a:xfrm>
          <a:prstGeom prst="rect">
            <a:avLst/>
          </a:prstGeom>
        </p:spPr>
      </p:pic>
      <p:sp>
        <p:nvSpPr>
          <p:cNvPr id="4" name="Pravokutnik 3"/>
          <p:cNvSpPr/>
          <p:nvPr/>
        </p:nvSpPr>
        <p:spPr>
          <a:xfrm>
            <a:off x="4860032" y="548680"/>
            <a:ext cx="4176464" cy="1323439"/>
          </a:xfrm>
          <a:prstGeom prst="rect">
            <a:avLst/>
          </a:prstGeom>
          <a:solidFill>
            <a:srgbClr val="C0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Kartika" pitchFamily="18" charset="0"/>
                <a:cs typeface="Kartika" pitchFamily="18" charset="0"/>
              </a:rPr>
              <a:t>START </a:t>
            </a:r>
            <a:r>
              <a:rPr lang="hr-HR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Kartika" pitchFamily="18" charset="0"/>
                <a:cs typeface="Kartika" pitchFamily="18" charset="0"/>
              </a:rPr>
              <a:t>RAKETE</a:t>
            </a:r>
            <a:endParaRPr lang="hr-HR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Kartika" pitchFamily="18" charset="0"/>
              <a:cs typeface="Kartika" pitchFamily="18" charset="0"/>
            </a:endParaRPr>
          </a:p>
        </p:txBody>
      </p:sp>
      <p:pic>
        <p:nvPicPr>
          <p:cNvPr id="6" name="Slika 5" descr="images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79912" y="548680"/>
            <a:ext cx="1073236" cy="1343207"/>
          </a:xfrm>
          <a:prstGeom prst="rect">
            <a:avLst/>
          </a:prstGeom>
        </p:spPr>
      </p:pic>
      <p:sp>
        <p:nvSpPr>
          <p:cNvPr id="7" name="Dijagram toka: Memorija sa sekvencijalnim pristupom 6"/>
          <p:cNvSpPr/>
          <p:nvPr/>
        </p:nvSpPr>
        <p:spPr>
          <a:xfrm>
            <a:off x="2915816" y="188640"/>
            <a:ext cx="1224136" cy="792088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 smtClean="0"/>
              <a:t>YES! </a:t>
            </a:r>
            <a:endParaRPr lang="hr-HR" sz="2800" dirty="0"/>
          </a:p>
        </p:txBody>
      </p:sp>
      <p:pic>
        <p:nvPicPr>
          <p:cNvPr id="8" name="Slika 7" descr="IMG_0986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69160"/>
            <a:ext cx="3347864" cy="198884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VI_1901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567</TotalTime>
  <Words>397</Words>
  <Application>Microsoft Office PowerPoint</Application>
  <PresentationFormat>Prikaz na zaslonu (4:3)</PresentationFormat>
  <Paragraphs>130</Paragraphs>
  <Slides>18</Slides>
  <Notes>0</Notes>
  <HiddenSlides>0</HiddenSlides>
  <MMClips>1</MMClips>
  <ScaleCrop>false</ScaleCrop>
  <HeadingPairs>
    <vt:vector size="6" baseType="variant">
      <vt:variant>
        <vt:lpstr>Tema</vt:lpstr>
      </vt:variant>
      <vt:variant>
        <vt:i4>2</vt:i4>
      </vt:variant>
      <vt:variant>
        <vt:lpstr>Uloženi OLE poslužitelji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21" baseType="lpstr">
      <vt:lpstr>Default Theme</vt:lpstr>
      <vt:lpstr>Tema sustava Office</vt:lpstr>
      <vt:lpstr>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Foto skupina</vt:lpstr>
      <vt:lpstr>PowerPointova prezentacija</vt:lpstr>
      <vt:lpstr>PowerPointova prezentacija</vt:lpstr>
      <vt:lpstr>PowerPointova prezentacija</vt:lpstr>
      <vt:lpstr>PowerPointova prezentacija</vt:lpstr>
      <vt:lpstr>Robotika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TEHNIČKA KULTURA I INFORMATIKA</dc:title>
  <dc:creator>PASIKA</dc:creator>
  <cp:lastModifiedBy>Info</cp:lastModifiedBy>
  <cp:revision>68</cp:revision>
  <dcterms:created xsi:type="dcterms:W3CDTF">2017-06-28T16:44:16Z</dcterms:created>
  <dcterms:modified xsi:type="dcterms:W3CDTF">2017-07-06T21:48:49Z</dcterms:modified>
</cp:coreProperties>
</file>