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72" r:id="rId2"/>
    <p:sldId id="288" r:id="rId3"/>
    <p:sldId id="270" r:id="rId4"/>
    <p:sldId id="279" r:id="rId5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5254" autoAdjust="0"/>
  </p:normalViewPr>
  <p:slideViewPr>
    <p:cSldViewPr snapToGrid="0">
      <p:cViewPr varScale="1">
        <p:scale>
          <a:sx n="68" d="100"/>
          <a:sy n="68" d="100"/>
        </p:scale>
        <p:origin x="81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86D56C-7CB7-4D74-8CFB-20BF09CC4BF2}" type="datetimeFigureOut">
              <a:rPr lang="sr-Latn-CS" smtClean="0"/>
              <a:pPr/>
              <a:t>2.2.2023.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2EB680-112B-4124-B1DF-C768B6820CF8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" name="Google Shape;951;g3fc3b411f5_1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2" name="Google Shape;952;g3fc3b411f5_1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3" name="Google Shape;953;g3fc3b411f5_1_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00139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6480F96-F216-420F-A377-EF9EF26748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F1E1468E-244A-4844-8455-E1554603F0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D3AA18FC-E4D8-4896-A89B-0B663913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3D2CD-FB45-41B7-A443-63114C5A38B3}" type="datetimeFigureOut">
              <a:rPr lang="hr-HR" smtClean="0"/>
              <a:pPr/>
              <a:t>2.2.2023.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9E24C8BA-F7AA-4C88-ABDE-F1FB42E08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6BC93977-3347-43AF-8EB3-AADEDF0A5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65733-1615-474B-AD1E-8C966A5799B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52695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96A5CBF-7865-4AFB-A37F-B30960610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8AB7FFAE-CC14-4BBE-AF12-E7A498E697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E8D9BD4D-0D15-4731-A8E9-FF6D771BC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3D2CD-FB45-41B7-A443-63114C5A38B3}" type="datetimeFigureOut">
              <a:rPr lang="hr-HR" smtClean="0"/>
              <a:pPr/>
              <a:t>2.2.2023.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6E4BC74C-B7B7-455E-A5D4-1C0656321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D134FBF6-1ECA-4CBA-8246-FF0E819F9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65733-1615-474B-AD1E-8C966A5799B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46457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CA9E8FD2-D3FC-463F-9154-C4C0E8EF1A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91141C86-227E-4FB8-ADBC-479F2560BD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B5433CC9-D403-49F1-B0B8-9966E9F1A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3D2CD-FB45-41B7-A443-63114C5A38B3}" type="datetimeFigureOut">
              <a:rPr lang="hr-HR" smtClean="0"/>
              <a:pPr/>
              <a:t>2.2.2023.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072C4A80-EF6C-46E6-A6CD-5BA444AE7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4ECC3B33-1C5B-470D-A74B-5EB2BCCF2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65733-1615-474B-AD1E-8C966A5799B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19825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3DFC874-62E1-4132-A435-1889F30C9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3E5EB74-943B-43F9-95F3-295A954AA9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A184BB21-79BD-4C2B-8C2B-7E5176228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3D2CD-FB45-41B7-A443-63114C5A38B3}" type="datetimeFigureOut">
              <a:rPr lang="hr-HR" smtClean="0"/>
              <a:pPr/>
              <a:t>2.2.2023.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5DF21358-852B-409B-B7D1-CF7BCE97F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245F72B-31E8-450C-9EE4-1DCDE787A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65733-1615-474B-AD1E-8C966A5799B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18938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52F761F-ED95-4766-B36B-DFF040286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8F61BF48-9AC7-481C-8CBD-9F6461534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11FEB2CF-4440-4233-9FA6-A6A7274D7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3D2CD-FB45-41B7-A443-63114C5A38B3}" type="datetimeFigureOut">
              <a:rPr lang="hr-HR" smtClean="0"/>
              <a:pPr/>
              <a:t>2.2.2023.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C08AA9C1-D3C1-492C-A170-E4C363264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FA30F24E-AC6E-481A-BC28-421C4A235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65733-1615-474B-AD1E-8C966A5799B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03541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5F6552C-0C3E-4146-B1AC-69489259A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E7E0714-77AD-4B08-93DA-FEC3351EBF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19D35804-30DA-4CF5-84B5-E259AC186C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382A2098-4672-4927-B86E-0F70DFE24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3D2CD-FB45-41B7-A443-63114C5A38B3}" type="datetimeFigureOut">
              <a:rPr lang="hr-HR" smtClean="0"/>
              <a:pPr/>
              <a:t>2.2.2023.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9BF9349C-8F11-4DB1-8983-114976D16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E90BF6A0-95CB-4F35-A39D-5C271E8C1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65733-1615-474B-AD1E-8C966A5799B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05515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5B44E29-3458-4B7C-96D6-E612B3FCF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326435D2-0045-482B-A11E-18BB97887C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C1539BEE-6D16-4225-8A98-95B66DD404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927AF847-7A1B-4F3A-B035-2DBA191946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C8E7FC48-DA0B-4779-8C78-6A3346E541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1B2F2040-6259-4234-8E0B-8B6054E38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3D2CD-FB45-41B7-A443-63114C5A38B3}" type="datetimeFigureOut">
              <a:rPr lang="hr-HR" smtClean="0"/>
              <a:pPr/>
              <a:t>2.2.2023.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41D5B0B9-BAE8-469E-945F-EB6A04164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CCDB3942-2201-408E-804F-23574C8A0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65733-1615-474B-AD1E-8C966A5799B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18741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F1C79D8-E213-4C20-B6AF-847F0B5C1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50B707A5-3282-4B98-9FD2-D5E9861B2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3D2CD-FB45-41B7-A443-63114C5A38B3}" type="datetimeFigureOut">
              <a:rPr lang="hr-HR" smtClean="0"/>
              <a:pPr/>
              <a:t>2.2.2023.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6100C61B-B8FF-4C96-9C4F-7BE3E933D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F26B2892-CEE3-460D-AFB6-8674A656F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65733-1615-474B-AD1E-8C966A5799B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59837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E2CDDFAE-E753-47C1-9C0F-4E8DEC760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3D2CD-FB45-41B7-A443-63114C5A38B3}" type="datetimeFigureOut">
              <a:rPr lang="hr-HR" smtClean="0"/>
              <a:pPr/>
              <a:t>2.2.2023.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6CB7F3CF-017E-4BF8-BA17-2F6998711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B4140F63-882C-4269-97F6-A9E4AEA90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65733-1615-474B-AD1E-8C966A5799B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05218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710B55F-243A-47BE-BEA5-28524151F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8CB3A0E-950B-48C2-996E-AE7FC2898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E6525A7E-9392-4F34-96FD-A553B4417B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E011C872-2119-4055-9C93-DC895FC99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3D2CD-FB45-41B7-A443-63114C5A38B3}" type="datetimeFigureOut">
              <a:rPr lang="hr-HR" smtClean="0"/>
              <a:pPr/>
              <a:t>2.2.2023.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4F538F44-CDFB-4EB6-90F3-1CFD0DB9D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AA713962-D497-42D7-95F8-D3C8880D3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65733-1615-474B-AD1E-8C966A5799B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4085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9D99FF3-D8DA-41E7-907A-A50251162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98AF196E-1D99-400D-BC0F-8A6F4A3F57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D1FB2D01-BA38-4D40-94DF-8431F7F18C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4602FC61-2FAB-40C9-90B2-3D8167BBB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3D2CD-FB45-41B7-A443-63114C5A38B3}" type="datetimeFigureOut">
              <a:rPr lang="hr-HR" smtClean="0"/>
              <a:pPr/>
              <a:t>2.2.2023.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A627997E-4D67-4393-849C-D95C9DD40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314D440A-FC8E-4676-8DF0-4C4D93202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65733-1615-474B-AD1E-8C966A5799B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18731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D430BFBB-DE25-46A7-887A-7FA964CEF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193278D5-E8E8-4A16-85F1-905395F8C5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85C29ADB-82AA-40B6-8EC2-59CAB991C3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3D2CD-FB45-41B7-A443-63114C5A38B3}" type="datetimeFigureOut">
              <a:rPr lang="hr-HR" smtClean="0"/>
              <a:pPr/>
              <a:t>2.2.2023.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FC202C55-3849-4EC4-B2DF-814416C555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E01513AD-0F7E-4898-91AA-D0174117AD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465733-1615-474B-AD1E-8C966A5799B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08656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" name="Google Shape;957;p106"/>
          <p:cNvSpPr txBox="1"/>
          <p:nvPr/>
        </p:nvSpPr>
        <p:spPr>
          <a:xfrm>
            <a:off x="514355" y="6115510"/>
            <a:ext cx="1691882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8" name="Google Shape;958;p106"/>
          <p:cNvSpPr txBox="1"/>
          <p:nvPr/>
        </p:nvSpPr>
        <p:spPr>
          <a:xfrm>
            <a:off x="2884239" y="5376910"/>
            <a:ext cx="2380500" cy="7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Oblačić sa strelicom desno 4"/>
          <p:cNvSpPr/>
          <p:nvPr/>
        </p:nvSpPr>
        <p:spPr>
          <a:xfrm>
            <a:off x="-1" y="2112135"/>
            <a:ext cx="4301545" cy="4745865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67992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400" b="1" dirty="0"/>
              <a:t>3R:</a:t>
            </a:r>
          </a:p>
          <a:p>
            <a:r>
              <a:rPr lang="hr-HR" sz="2000" b="1" dirty="0"/>
              <a:t>smanji (eng. </a:t>
            </a:r>
            <a:r>
              <a:rPr lang="hr-HR" sz="2000" b="1" dirty="0">
                <a:solidFill>
                  <a:schemeClr val="accent6"/>
                </a:solidFill>
              </a:rPr>
              <a:t>reduce</a:t>
            </a:r>
            <a:r>
              <a:rPr lang="hr-HR" sz="2000" b="1" dirty="0"/>
              <a:t>)-smanjeno iskorištava prirodne resurse i potrošnju energije, ponovno upotrijebi(eng.</a:t>
            </a:r>
            <a:r>
              <a:rPr lang="hr-HR" sz="2000" b="1" dirty="0">
                <a:solidFill>
                  <a:schemeClr val="accent6"/>
                </a:solidFill>
              </a:rPr>
              <a:t>reuse</a:t>
            </a:r>
            <a:r>
              <a:rPr lang="hr-HR" sz="2000" b="1" dirty="0"/>
              <a:t>)- zna kako ponovno upotrijebiti ambalažu,</a:t>
            </a:r>
          </a:p>
          <a:p>
            <a:r>
              <a:rPr lang="hr-HR" sz="2000" b="1" dirty="0"/>
              <a:t>reciklira (eng. </a:t>
            </a:r>
            <a:r>
              <a:rPr lang="hr-HR" sz="2000" b="1" dirty="0">
                <a:solidFill>
                  <a:schemeClr val="accent6"/>
                </a:solidFill>
              </a:rPr>
              <a:t>recycle</a:t>
            </a:r>
            <a:r>
              <a:rPr lang="hr-HR" sz="2000" b="1" dirty="0"/>
              <a:t>) – od otpada i ambalaže bez puno gnjavaže radi stvari nove i čuva ljepote svoje planete</a:t>
            </a:r>
            <a:endParaRPr lang="hr-HR" sz="2000" dirty="0"/>
          </a:p>
        </p:txBody>
      </p:sp>
      <p:sp>
        <p:nvSpPr>
          <p:cNvPr id="6" name="Oblačić sa strelicom dolje 5"/>
          <p:cNvSpPr/>
          <p:nvPr/>
        </p:nvSpPr>
        <p:spPr>
          <a:xfrm>
            <a:off x="0" y="0"/>
            <a:ext cx="12192000" cy="3412901"/>
          </a:xfrm>
          <a:prstGeom prst="downArrow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 sz="1600" dirty="0"/>
          </a:p>
          <a:p>
            <a:pPr algn="ctr">
              <a:buFont typeface="Wingdings" pitchFamily="2" charset="2"/>
              <a:buChar char="Ø"/>
            </a:pPr>
            <a:r>
              <a:rPr lang="hr-HR" sz="2400" b="1" dirty="0"/>
              <a:t>brine o okolišu i traži proizvode s eko-oznakama koji imaju minimalni štetni utjecaj na okolinu</a:t>
            </a:r>
          </a:p>
          <a:p>
            <a:pPr algn="ctr">
              <a:buFont typeface="Wingdings" pitchFamily="2" charset="2"/>
              <a:buChar char="Ø"/>
            </a:pPr>
            <a:r>
              <a:rPr lang="hr-HR" sz="2400" b="1" dirty="0"/>
              <a:t>koristi ekološki prihvatljive proizvode i materijele</a:t>
            </a:r>
          </a:p>
          <a:p>
            <a:pPr algn="ctr">
              <a:buFont typeface="Wingdings" pitchFamily="2" charset="2"/>
              <a:buChar char="Ø"/>
            </a:pPr>
            <a:r>
              <a:rPr lang="hr-HR" sz="2400" b="1" dirty="0"/>
              <a:t>eko ambalažu ne razbacuje po okolišu već razvrstava u otpad </a:t>
            </a:r>
          </a:p>
          <a:p>
            <a:pPr algn="ctr">
              <a:buFont typeface="Wingdings" pitchFamily="2" charset="2"/>
              <a:buChar char="Ø"/>
            </a:pPr>
            <a:r>
              <a:rPr lang="hr-HR" sz="2400" b="1" dirty="0"/>
              <a:t>svojim primjerom promovira zeleni marketing- </a:t>
            </a:r>
            <a:r>
              <a:rPr lang="hr-HR" sz="2400" b="1" dirty="0">
                <a:solidFill>
                  <a:srgbClr val="00B050"/>
                </a:solidFill>
              </a:rPr>
              <a:t>zeleno je cool</a:t>
            </a:r>
          </a:p>
          <a:p>
            <a:pPr algn="ctr"/>
            <a:endParaRPr lang="hr-HR" sz="1600" dirty="0"/>
          </a:p>
        </p:txBody>
      </p:sp>
      <p:sp>
        <p:nvSpPr>
          <p:cNvPr id="28" name="Left Arrow Callout 27"/>
          <p:cNvSpPr/>
          <p:nvPr/>
        </p:nvSpPr>
        <p:spPr>
          <a:xfrm>
            <a:off x="7456868" y="2240924"/>
            <a:ext cx="4735132" cy="4617076"/>
          </a:xfrm>
          <a:prstGeom prst="leftArrow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hr-HR" sz="2400" b="1" dirty="0"/>
              <a:t>“Od polja do stola”-prednost daje proizvodima proizvedenim na održivi način, odnosno onima koji su dobiveni uporabom manje količine resursa i/ili smanjenjem negativnih učinaka na okoliš</a:t>
            </a:r>
          </a:p>
        </p:txBody>
      </p:sp>
      <p:sp>
        <p:nvSpPr>
          <p:cNvPr id="29" name="Oval 28"/>
          <p:cNvSpPr/>
          <p:nvPr/>
        </p:nvSpPr>
        <p:spPr>
          <a:xfrm>
            <a:off x="3178934" y="2859110"/>
            <a:ext cx="5655973" cy="253499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400" b="1" dirty="0">
                <a:ln w="18000">
                  <a:solidFill>
                    <a:srgbClr val="00B050"/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ZELENI POTROŠAČ</a:t>
            </a:r>
            <a:endParaRPr lang="hr-HR" sz="4400" dirty="0">
              <a:solidFill>
                <a:srgbClr val="92D050"/>
              </a:solidFill>
            </a:endParaRPr>
          </a:p>
        </p:txBody>
      </p:sp>
      <p:sp>
        <p:nvSpPr>
          <p:cNvPr id="30" name="Up Arrow Callout 29"/>
          <p:cNvSpPr/>
          <p:nvPr/>
        </p:nvSpPr>
        <p:spPr>
          <a:xfrm>
            <a:off x="2949262" y="5383369"/>
            <a:ext cx="6168980" cy="1474631"/>
          </a:xfrm>
          <a:prstGeom prst="upArrowCallou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SVE ŠTO ČINIMO PRIRODI ČINIMO SEBI!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lak 10"/>
          <p:cNvSpPr/>
          <p:nvPr/>
        </p:nvSpPr>
        <p:spPr>
          <a:xfrm>
            <a:off x="0" y="3425780"/>
            <a:ext cx="2910625" cy="3432219"/>
          </a:xfrm>
          <a:prstGeom prst="cloud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hr-HR" sz="16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      </a:t>
            </a:r>
            <a:r>
              <a:rPr lang="hr-HR" sz="1400" b="1" dirty="0">
                <a:solidFill>
                  <a:schemeClr val="tx1"/>
                </a:solidFill>
                <a:ea typeface="Calibri"/>
                <a:cs typeface="Calibri"/>
                <a:sym typeface="Calibri"/>
              </a:rPr>
              <a:t>Od reciklažnog   materijala napraviti nove instrumente za glazbenu kulturu, u školskoj zadruzi izrađivati platnene vrećice i eko-suvenire od drveta i morskih oblutaka </a:t>
            </a:r>
            <a:endParaRPr lang="it-IT" sz="1400" b="1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2" name="AutoShape 8" descr="Slikovni rezultat za oblutak bepo i bepi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034" name="AutoShape 10" descr="Slikovni rezultat za oblutak bepo i bepi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036" name="AutoShape 12" descr="Slikovni rezultat za oblutak bepo i bepi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1043" name="Picture 19" descr="http://os-jpupacic-omis.skole.hr/upload/os-jpupacic-omis/images/static3/1136/Image/smotra_2015_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3503053" cy="3412901"/>
          </a:xfrm>
          <a:prstGeom prst="rect">
            <a:avLst/>
          </a:prstGeom>
          <a:noFill/>
        </p:spPr>
      </p:pic>
      <p:pic>
        <p:nvPicPr>
          <p:cNvPr id="1045" name="Picture 21" descr="http://os-jpupacic-omis.skole.hr/upload/os-jpupacic-omis/images/static3/1136/Image/smotra_2015_vrecic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12180" y="0"/>
            <a:ext cx="3279819" cy="3309870"/>
          </a:xfrm>
          <a:prstGeom prst="rect">
            <a:avLst/>
          </a:prstGeom>
          <a:noFill/>
        </p:spPr>
      </p:pic>
      <p:sp>
        <p:nvSpPr>
          <p:cNvPr id="48" name="Rounded Rectangle 47"/>
          <p:cNvSpPr/>
          <p:nvPr/>
        </p:nvSpPr>
        <p:spPr>
          <a:xfrm>
            <a:off x="3528812" y="1"/>
            <a:ext cx="5357612" cy="153258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 JA ŽELIM BITI ZELENI POTROŠAČ </a:t>
            </a:r>
          </a:p>
        </p:txBody>
      </p:sp>
      <p:sp>
        <p:nvSpPr>
          <p:cNvPr id="50" name="Rectangle 49"/>
          <p:cNvSpPr/>
          <p:nvPr/>
        </p:nvSpPr>
        <p:spPr>
          <a:xfrm>
            <a:off x="3528811" y="1584102"/>
            <a:ext cx="5370489" cy="235683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buFont typeface="Wingdings" pitchFamily="2" charset="2"/>
              <a:buChar char="Ø"/>
            </a:pPr>
            <a:r>
              <a:rPr lang="hr-HR" sz="1400" b="1" dirty="0"/>
              <a:t>provodimo eko akcije  za ljepši i čistiji okoliš, čuvamo ekosustav našeg Jadranskog mora i parka prirode kanjona rijeke Cetine </a:t>
            </a:r>
            <a:endParaRPr lang="hr-HR" sz="1400" dirty="0"/>
          </a:p>
          <a:p>
            <a:pPr lvl="0">
              <a:buFont typeface="Wingdings" pitchFamily="2" charset="2"/>
              <a:buChar char="Ø"/>
            </a:pPr>
            <a:r>
              <a:rPr lang="hr-HR" sz="1400" b="1" dirty="0"/>
              <a:t>preventivnim programom “Zdravlje je moj odabir” učimo o zdravoj prehrani i zdravim životnim navikama</a:t>
            </a:r>
            <a:endParaRPr lang="hr-HR" sz="1400" dirty="0"/>
          </a:p>
          <a:p>
            <a:pPr lvl="0">
              <a:buFont typeface="Wingdings" pitchFamily="2" charset="2"/>
              <a:buChar char="Ø"/>
            </a:pPr>
            <a:r>
              <a:rPr lang="hr-HR" sz="1400" b="1" dirty="0"/>
              <a:t>razvrstavamo otpad, sakupljamo stari papir, e-otpad i punjive baterije</a:t>
            </a:r>
            <a:endParaRPr lang="hr-HR" sz="1400" dirty="0"/>
          </a:p>
          <a:p>
            <a:pPr lvl="0">
              <a:buFont typeface="Wingdings" pitchFamily="2" charset="2"/>
              <a:buChar char="Ø"/>
            </a:pPr>
            <a:r>
              <a:rPr lang="hr-HR" sz="1400" b="1" dirty="0"/>
              <a:t>koristimo boje na bazi vode, od reciklažnog materijala pravimo  platnene vrećice za kupovinu i eko-suvenire</a:t>
            </a:r>
            <a:endParaRPr lang="hr-HR" sz="1400" dirty="0"/>
          </a:p>
          <a:p>
            <a:pPr lvl="0">
              <a:buFont typeface="Wingdings" pitchFamily="2" charset="2"/>
              <a:buChar char="Ø"/>
            </a:pPr>
            <a:r>
              <a:rPr lang="hr-HR" sz="1400" b="1" dirty="0"/>
              <a:t> posjećujemo gradsko reciklažno dvorište</a:t>
            </a:r>
            <a:endParaRPr lang="hr-HR" sz="1400" dirty="0"/>
          </a:p>
          <a:p>
            <a:pPr lvl="0">
              <a:buFont typeface="Wingdings" pitchFamily="2" charset="2"/>
              <a:buChar char="Ø"/>
            </a:pPr>
            <a:r>
              <a:rPr lang="hr-HR" sz="1400" b="1" dirty="0"/>
              <a:t>vodimo brigu i sadimo cvijeće u školskom vrtu</a:t>
            </a:r>
            <a:endParaRPr lang="hr-HR" sz="1400" dirty="0"/>
          </a:p>
        </p:txBody>
      </p:sp>
      <p:sp>
        <p:nvSpPr>
          <p:cNvPr id="52" name="Oblak 9"/>
          <p:cNvSpPr/>
          <p:nvPr/>
        </p:nvSpPr>
        <p:spPr>
          <a:xfrm>
            <a:off x="6632619" y="3245476"/>
            <a:ext cx="5559381" cy="3612523"/>
          </a:xfrm>
          <a:prstGeom prst="cloud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hr-HR" sz="1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                      </a:t>
            </a:r>
            <a:endParaRPr lang="hr-HR" sz="2000" b="1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/>
            <a:r>
              <a:rPr lang="hr-HR" sz="14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Postati članovi nove školske skupine </a:t>
            </a:r>
            <a:r>
              <a:rPr lang="hr-HR" sz="1400" b="1" dirty="0">
                <a:solidFill>
                  <a:schemeClr val="tx1"/>
                </a:solidFill>
                <a:ea typeface="Calibri"/>
                <a:cs typeface="Calibri"/>
                <a:sym typeface="Calibri"/>
              </a:rPr>
              <a:t>“MALI RIBOLOVCI” : promovirati sportski </a:t>
            </a:r>
            <a:r>
              <a:rPr lang="hr-HR" sz="14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ribolov i zdravu tjelesnu aktivnost, ispitivati kakvoću mora i rijeke ( količinu nitrata, nitrita, prozirnost, ph), učiti praktično o bioraznolikosti i očuvanju ekosustava mora i rijeke, umjesto nezakonitog izlova ribe   širiti ideal “ULOVI-PUSTI”,  lokalnoj zajednici pomoći u održivom razvoju ribolovnog godpodarstva.</a:t>
            </a:r>
          </a:p>
        </p:txBody>
      </p:sp>
      <p:sp>
        <p:nvSpPr>
          <p:cNvPr id="54" name="Oblak 7"/>
          <p:cNvSpPr>
            <a:spLocks noGrp="1"/>
          </p:cNvSpPr>
          <p:nvPr>
            <p:ph idx="1"/>
          </p:nvPr>
        </p:nvSpPr>
        <p:spPr>
          <a:xfrm>
            <a:off x="2292439" y="3928057"/>
            <a:ext cx="5215944" cy="2929944"/>
          </a:xfrm>
          <a:prstGeom prst="cloud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lvl="0">
              <a:buNone/>
            </a:pPr>
            <a:r>
              <a:rPr lang="hr-HR" sz="1400" dirty="0">
                <a:solidFill>
                  <a:schemeClr val="tx1"/>
                </a:solidFill>
                <a:ea typeface="Calibri"/>
                <a:cs typeface="Calibri"/>
                <a:sym typeface="Calibri"/>
              </a:rPr>
              <a:t>     </a:t>
            </a:r>
          </a:p>
          <a:p>
            <a:pPr lvl="0" algn="ctr">
              <a:buNone/>
            </a:pPr>
            <a:r>
              <a:rPr lang="hr-HR" sz="1400" b="1" dirty="0">
                <a:solidFill>
                  <a:schemeClr val="tx1"/>
                </a:solidFill>
                <a:ea typeface="Calibri"/>
                <a:cs typeface="Calibri"/>
                <a:sym typeface="Calibri"/>
              </a:rPr>
              <a:t>      Postati članovi nove školske skupine: “EKO DETEKTIVI” : pratiti i bilježiti ekološku svijest i ponašanja ostalih učenika, izraditi ekološku e-brošuru za učenike, roditelje i učitelje, izraditi eko-pravila i bon-ton ponašanja u školi i prirodi te ih uvrstiti u kućni red škole,promovirati zdravi život i zdravu prehranu, ukinuti u školi upotrebu plastičnih čaša i stiropora, širiti svijest i smanjiti štetne utjecaje na klimatske promjene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52" grpId="0" animBg="1"/>
      <p:bldP spid="5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872766" cy="3361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98524" y="-1"/>
            <a:ext cx="6293476" cy="3412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387145"/>
            <a:ext cx="5859887" cy="3470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72766" y="3451538"/>
            <a:ext cx="6319234" cy="340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51826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1429555" y="2125014"/>
            <a:ext cx="2305318" cy="7984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1600" b="1" dirty="0"/>
              <a:t>Završiti 2.dio plana energetske obnove škole</a:t>
            </a:r>
          </a:p>
        </p:txBody>
      </p:sp>
      <p:sp>
        <p:nvSpPr>
          <p:cNvPr id="6" name="Rectangle 5"/>
          <p:cNvSpPr/>
          <p:nvPr/>
        </p:nvSpPr>
        <p:spPr>
          <a:xfrm>
            <a:off x="6825804" y="154546"/>
            <a:ext cx="2614410" cy="38250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1600" b="1" dirty="0"/>
              <a:t>Utjecati na donositelje politika i lokalne samouprave za : bolje korištenje obnovljivih izvora energije mora (valovi, plime i oseke), rijeke, vjetra i sunčeve energije kojima obiluje naš grad; povećati broj “zelenih otoka”, zajedničkim projektima škole i grada promovirati eko-turizam, predložiti izgradnju plovnih spremnika za morski otpad kako bi zaštitili ribe i druge vrste u Jadranu.</a:t>
            </a:r>
          </a:p>
        </p:txBody>
      </p:sp>
      <p:sp>
        <p:nvSpPr>
          <p:cNvPr id="7" name="Rectangle 6"/>
          <p:cNvSpPr/>
          <p:nvPr/>
        </p:nvSpPr>
        <p:spPr>
          <a:xfrm>
            <a:off x="5911403" y="4121240"/>
            <a:ext cx="2537138" cy="239547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1600" b="1" dirty="0"/>
              <a:t>Eko akcijama </a:t>
            </a:r>
            <a:r>
              <a:rPr lang="hr-HR" sz="1600" b="1"/>
              <a:t>škole smanjiti </a:t>
            </a:r>
            <a:r>
              <a:rPr lang="hr-HR" sz="1600" b="1" dirty="0"/>
              <a:t>količinu plastike i otpada u Jadranskom moru i parku prirode kanjona rijeke Cetine, upoznati i čuvati bioraznolikost ekosustava.</a:t>
            </a:r>
          </a:p>
        </p:txBody>
      </p:sp>
      <p:sp>
        <p:nvSpPr>
          <p:cNvPr id="9" name="Rectangle 8"/>
          <p:cNvSpPr/>
          <p:nvPr/>
        </p:nvSpPr>
        <p:spPr>
          <a:xfrm>
            <a:off x="10251582" y="3567448"/>
            <a:ext cx="2099257" cy="289774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1600" b="1" dirty="0"/>
              <a:t>Brigom o okolišu smanjiti štetne utjecaje na klimatske promjene, edukativnim radionicama i eko akcijama širiti svijest učenika, učitelja i roditelja o važnosti očuvanja naše planete.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3000777"/>
            <a:ext cx="2112135" cy="119773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1600" b="1" dirty="0"/>
              <a:t>U školski kurikulum uvrstiti mjere i inicijative EU: “European Green Deal”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021983" y="5782615"/>
            <a:ext cx="3631842" cy="68258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b="1" dirty="0"/>
              <a:t>Postati škola -PRIJATELJ PRIRODE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4391696"/>
            <a:ext cx="2060620" cy="213789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1600" b="1" dirty="0"/>
              <a:t>Razviti  znanja, vještine i stavove očuvanja okoliša uvođenjem izvanučioničke nastave, praktičnog učenja u prirodi  kroz sve predmetne kurikulume.</a:t>
            </a:r>
            <a:endParaRPr lang="hr-HR" sz="1600" dirty="0"/>
          </a:p>
        </p:txBody>
      </p:sp>
      <p:sp>
        <p:nvSpPr>
          <p:cNvPr id="13" name="Rectangle 12"/>
          <p:cNvSpPr/>
          <p:nvPr/>
        </p:nvSpPr>
        <p:spPr>
          <a:xfrm>
            <a:off x="2627290" y="218941"/>
            <a:ext cx="2414789" cy="127500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1600" b="1" dirty="0"/>
              <a:t>Razdvajati otpad, koristiti u nastavi reciklirani otpad, veći otpad odlagati u reciklažno dvorište grada Omiša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4256</TotalTime>
  <Words>556</Words>
  <Application>Microsoft Office PowerPoint</Application>
  <PresentationFormat>Široki zaslon</PresentationFormat>
  <Paragraphs>32</Paragraphs>
  <Slides>4</Slides>
  <Notes>1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Wingdings</vt:lpstr>
      <vt:lpstr>Tema sustava Office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MEĐUPREDMETNE  TEME</dc:title>
  <dc:creator>Ivana Miloš</dc:creator>
  <cp:lastModifiedBy>Sanja Pešić</cp:lastModifiedBy>
  <cp:revision>246</cp:revision>
  <dcterms:created xsi:type="dcterms:W3CDTF">2019-09-18T17:11:29Z</dcterms:created>
  <dcterms:modified xsi:type="dcterms:W3CDTF">2023-02-02T10:03:14Z</dcterms:modified>
</cp:coreProperties>
</file>