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34659A-0210-B94E-DA47-AA19360BA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B8F92B6-F153-E272-AE0E-188583210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5183066-4BC8-2969-8002-A7412393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60C9151-765C-939F-933E-1211F1C6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55AA972-E5A9-3536-405A-AA1D1B9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55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96C10-2ABE-4615-9FDF-A7EB5CFB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EFBF562-28AD-7CEF-4384-42B0A332F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9802211-82B0-D0DE-B241-C47387AD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61C907-B397-3FAD-7512-D75FDD70C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9DDBDCC-F371-F38D-0D85-91F5100E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674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05B535E-B249-2257-EAAF-9C4E3200C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8911CA1-03CE-2FB8-13EA-17D365D91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F8B8EB2-A036-8F03-124C-E61BE4FB4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C28FCE-FCD2-FB9F-6044-AE5FFA6E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2002DF2-521F-6C5D-0999-B12D254C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23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5E0CAA-84ED-E41C-B00D-B96A0920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31A7F9-E713-E1A2-5EB2-C73680AAA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A5BFA73-88B4-0E14-FB55-79185548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0F4A32-6995-3C66-513E-2833E3CC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4E2A00-0701-70F5-750F-81B5F9BA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6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565A78-77CF-05DC-4A4D-9C944F9EB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9600E55-BB23-992A-39F7-E19170179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DB72B68-DEAE-F309-5887-693199402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A74157A-5B00-5282-7056-1A74D984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094D53F-8727-9D28-FED8-2AF5FC1E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634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B6D5A8-4281-C8F6-A74A-6122CD9C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1AD0DA-02B4-B31D-D7DF-F85D7E98B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E18AD71-98D9-1E6D-B54F-3602C7057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EB0E9D1-C8C5-8FF0-3932-3B63472E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1533D86-C76A-970D-0AF2-8A2C699DC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99966EC-1D8C-62FD-643A-EFE427BB5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664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6DCB29-0A6E-AA94-1110-4EDED27C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D0F405F-8F02-9F43-4590-049E2ABB1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56908E9-2BD1-9B2E-B112-FFCA704EE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B71A52F-050B-510D-BC55-9ACE39FFD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0A53C4F-3BAD-DBA9-081F-E9608C798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A20F87D-41F1-4E60-E46D-FF3265461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5118F75-F20E-7E91-2065-855092BA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CE8A136-75E9-6215-B440-E6CAA4400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221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A98D96-085F-8524-9901-F3D2DBBD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7C0549C-5277-B07E-6365-D5F2B5C2F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DAC48C6-590A-3C97-5538-35B3D3FBB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18241A1-3859-05E8-9600-3454F6A1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992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D9D6069-D7A7-7A1A-4D7B-A5D75354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1962CA6-3E80-4982-C55A-8094821F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E145F54-24B3-CCAD-4997-E7A2CFB5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40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CA7389-DF66-AECC-F8F9-5B757EB59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FC6139-7D7F-FD52-1037-CA5630A9D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19C449-7763-A075-21BB-591D10AB0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9557A0B-2A4C-4F2D-2E07-398FD5B5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A7DB84F-C2A7-02FB-0AD1-70065333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4FC6F71-E88F-DCFE-0745-25D6BE63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713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41F536-82DE-0B4D-8F2B-F6A4693F7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236FF10-F029-E0B2-C72B-6B182541E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05B52DF-F16A-2D79-966D-04EE9BA9F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173FB00-DB6E-3863-FF2D-C45C7527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5F5E7C5-CF46-7E3B-FAB8-186A9F64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E4C302B-9A47-214A-04B8-54DC9ACF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48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D825075-F3DB-E488-5123-3AED983E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B68CC05-9CD1-8307-3CEC-9CD0AD075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0915309-7FEB-F615-9FA1-8CA540EB6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BCA7-E380-46C6-B8C8-A6F9EBEE5A90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753686-8B4D-AD3F-D3CA-1C334D7F5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BA0AD0C-9404-F804-8D86-8DCD8A870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CE44-F82E-4985-BDD2-86104FE6C8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789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-pedagozi.net/?page_id=37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728809-4300-3036-5456-4C8578826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hr-HR" dirty="0"/>
              <a:t>Odrasli smo koliko smo odgovorni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6CD2EDE-32B8-2F75-0F1E-BF7CBF64CD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OŠ </a:t>
            </a:r>
            <a:r>
              <a:rPr lang="hr-HR"/>
              <a:t>Josip Pupačić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095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09B512-EB69-EAE9-B074-FB8846DCFC1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hr-HR" dirty="0"/>
              <a:t>Što je odgovornost, a što dužnost?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BBC1E9-B120-3078-5300-E93158BEE49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1"/>
                </a:solidFill>
              </a:rPr>
              <a:t>PRIMJERI:</a:t>
            </a:r>
          </a:p>
          <a:p>
            <a:pPr lvl="0"/>
            <a:endParaRPr lang="hr-HR" dirty="0"/>
          </a:p>
          <a:p>
            <a:pPr lvl="0"/>
            <a:r>
              <a:rPr lang="hr-HR" dirty="0">
                <a:solidFill>
                  <a:schemeClr val="tx1"/>
                </a:solidFill>
              </a:rPr>
              <a:t>Prijatelj ti je povjerio tajnu, a ti si je otkrio drugima. </a:t>
            </a:r>
          </a:p>
          <a:p>
            <a:pPr lvl="0"/>
            <a:r>
              <a:rPr lang="hr-HR" dirty="0">
                <a:solidFill>
                  <a:schemeClr val="tx1"/>
                </a:solidFill>
              </a:rPr>
              <a:t>Imaš šalabahter i profesor te uhvatio.</a:t>
            </a:r>
          </a:p>
          <a:p>
            <a:pPr lvl="0"/>
            <a:r>
              <a:rPr lang="hr-HR" dirty="0">
                <a:solidFill>
                  <a:schemeClr val="tx1"/>
                </a:solidFill>
              </a:rPr>
              <a:t>Prijatelj/prijateljica iz razreda je bolestan/a , a ti mu/njoj nisam pokazao školski rad.</a:t>
            </a:r>
          </a:p>
          <a:p>
            <a:pPr lvl="0"/>
            <a:r>
              <a:rPr lang="hr-HR" dirty="0">
                <a:solidFill>
                  <a:schemeClr val="tx1"/>
                </a:solidFill>
              </a:rPr>
              <a:t>Igraš igrice dok roditelja nema kod kuće iako su ti to zabranili.</a:t>
            </a:r>
          </a:p>
          <a:p>
            <a:pPr lvl="0"/>
            <a:r>
              <a:rPr lang="hr-HR" i="1" dirty="0">
                <a:solidFill>
                  <a:schemeClr val="tx1"/>
                </a:solidFill>
              </a:rPr>
              <a:t>Navedi moguće razloge/opravdanja za neodgovorno ponašanje u izabranoj situaciji.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967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AF915C-8A47-827C-B46E-A35269F06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7" y="365125"/>
            <a:ext cx="11052313" cy="1325563"/>
          </a:xfrm>
        </p:spPr>
        <p:txBody>
          <a:bodyPr/>
          <a:lstStyle/>
          <a:p>
            <a:r>
              <a:rPr lang="hr-HR" dirty="0"/>
              <a:t>Odgovornost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6D5A32-900F-D033-BF0E-4AFA2528C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Reći ili priznati da ste napravili nešto što nije u redu.</a:t>
            </a:r>
          </a:p>
          <a:p>
            <a:r>
              <a:rPr lang="hr-HR" dirty="0">
                <a:solidFill>
                  <a:schemeClr val="tx1"/>
                </a:solidFill>
              </a:rPr>
              <a:t>Preuzeti krivnju za to što ste napravili.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hr-HR" i="1" dirty="0"/>
              <a:t>Zašto mnogi izbjegavaju preuzimanje odgovornosti?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Posljedice:</a:t>
            </a:r>
          </a:p>
          <a:p>
            <a:pPr marL="542925" indent="-457200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</a:rPr>
              <a:t>Loše utječe na vaš karakter, na razvoj vas kao osobe.</a:t>
            </a:r>
          </a:p>
          <a:p>
            <a:pPr marL="542925" indent="-457200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</a:rPr>
              <a:t>Loše utječe na vaše odnose s drugima, na vaša prijateljstva.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702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29ED1A-EB1E-1937-457A-C79970AB1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1078B9-A1AC-9AB8-6A05-D32DDC57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Zadatak:</a:t>
            </a: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Nabroji </a:t>
            </a: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primjere dužnosti i odgovornosti iz svakodnevnog života</a:t>
            </a:r>
            <a:r>
              <a:rPr lang="hr-HR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r-HR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/>
            <a:r>
              <a:rPr lang="pt-BR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Kod predstavljanja primjera treba svaki put naglasiti koje su negativne posljedice nastale zbog neodgovornog ponašanja pojedinaca i koji se osjećaji javljaju kod osobe koja je to doživjela (ljutnja, razočaranje, gubitak povjerenja)</a:t>
            </a:r>
            <a:endParaRPr lang="hr-HR" dirty="0">
              <a:effectLst/>
              <a:ea typeface="Times New Roman" panose="02020603050405020304" pitchFamily="18" charset="0"/>
            </a:endParaRPr>
          </a:p>
          <a:p>
            <a:r>
              <a:rPr lang="hr-HR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Uvijek postoji mogućnost odgovornog ponašanja, ako to želimo.</a:t>
            </a:r>
            <a:endParaRPr lang="hr-H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545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00A0D3-FDA8-45AC-13E1-E082C6FC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EB41AB-EDDE-D4D6-06B6-5A0952DFB32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hr-HR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Prisjetite se neke situacije u kojoj nisu izvršili obećano ili dogovoreno! </a:t>
            </a:r>
          </a:p>
          <a:p>
            <a:r>
              <a:rPr lang="hr-H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 su opravdali svoj postupak?</a:t>
            </a:r>
          </a:p>
          <a:p>
            <a:r>
              <a:rPr lang="hr-HR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ronađite drugi način koji bi pokazao odgovorno ponašanje!</a:t>
            </a:r>
            <a:endParaRPr lang="hr-H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>Sve dok ne preuzmemo odgovornost za svoje osjećaje i svoje ponašanje, okrivljavat ćemo druge za sve, i odnos će se pogoršavati. Možda ćemo okrivljavati sebe, što je isti mehanizam, samo okrenut prema sebi. U oba slučaja, osjećamo se loše.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371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9DC7A8-7E86-9619-D729-15D9ADE3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Dobrobiti preuzimanja odgovornosti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5E0C9A-078D-53ED-5373-D262A245EA2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marL="447675" indent="-361950"/>
            <a:r>
              <a:rPr lang="hr-HR" dirty="0">
                <a:solidFill>
                  <a:schemeClr val="tx1"/>
                </a:solidFill>
              </a:rPr>
              <a:t>Učenje na pogreškama.</a:t>
            </a:r>
          </a:p>
          <a:p>
            <a:pPr marL="447675" indent="-361950"/>
            <a:r>
              <a:rPr lang="hr-HR" dirty="0">
                <a:solidFill>
                  <a:schemeClr val="tx1"/>
                </a:solidFill>
              </a:rPr>
              <a:t>Jačanje samopouzdanja i razvoj pozitivnih osobina</a:t>
            </a:r>
          </a:p>
          <a:p>
            <a:pPr marL="447675" indent="-361950"/>
            <a:r>
              <a:rPr lang="hr-HR" dirty="0"/>
              <a:t>N</a:t>
            </a:r>
            <a:r>
              <a:rPr lang="hr-HR" sz="2800" dirty="0">
                <a:solidFill>
                  <a:schemeClr val="tx1"/>
                </a:solidFill>
              </a:rPr>
              <a:t>apraviti ono što je ispravno</a:t>
            </a:r>
            <a:endParaRPr lang="hr-HR" dirty="0"/>
          </a:p>
          <a:p>
            <a:pPr marL="447675" indent="-361950"/>
            <a:r>
              <a:rPr lang="hr-HR" sz="2800" dirty="0">
                <a:solidFill>
                  <a:schemeClr val="tx1"/>
                </a:solidFill>
              </a:rPr>
              <a:t>Preuzimanje odgovornosti čini me boljom osobom</a:t>
            </a:r>
            <a:endParaRPr lang="hr-HR" dirty="0"/>
          </a:p>
          <a:p>
            <a:pPr marL="447675" indent="-361950"/>
            <a:r>
              <a:rPr lang="hr-HR" dirty="0"/>
              <a:t>Dobivanje priznanja i poštovanja</a:t>
            </a:r>
          </a:p>
          <a:p>
            <a:pPr marL="447675" indent="-361950"/>
            <a:r>
              <a:rPr lang="hr-HR" dirty="0"/>
              <a:t>Bolji odnosi s drugima</a:t>
            </a:r>
          </a:p>
          <a:p>
            <a:pPr marL="447675" indent="-361950"/>
            <a:r>
              <a:rPr lang="hr-HR" b="0" i="0" dirty="0">
                <a:solidFill>
                  <a:srgbClr val="000000"/>
                </a:solidFill>
                <a:effectLst/>
                <a:latin typeface="Raleway" panose="020B0604020202020204" pitchFamily="2" charset="-18"/>
              </a:rPr>
              <a:t>Učenik koji je preuzeo odgovornost poštuje druge, pomaže, surađuje, ne stvara konfliktne situacije, samosvjesno komunicira.</a:t>
            </a:r>
          </a:p>
          <a:p>
            <a:pPr marL="447675" indent="-36195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40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E6A8E1-32CA-7ECD-178E-D43C0285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F5B173-4DD1-ADA0-DF6E-0D4E68031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hr-HR" b="0" i="0" dirty="0">
                <a:solidFill>
                  <a:srgbClr val="222222"/>
                </a:solidFill>
                <a:effectLst/>
                <a:latin typeface="Tahoma" panose="020B0604030504040204" pitchFamily="34" charset="0"/>
              </a:rPr>
              <a:t>Stručno vijeće pedagoga Splitsko-dalmatinske županije</a:t>
            </a:r>
          </a:p>
          <a:p>
            <a:r>
              <a:rPr lang="hr-HR" b="0" i="0" dirty="0">
                <a:solidFill>
                  <a:srgbClr val="333333"/>
                </a:solidFill>
                <a:effectLst/>
                <a:latin typeface="Tahoma" panose="020B0604030504040204" pitchFamily="34" charset="0"/>
                <a:hlinkClick r:id="rId2"/>
              </a:rPr>
              <a:t>http://www.st-pedagozi.net/?page_id=3744</a:t>
            </a:r>
            <a:endParaRPr lang="hr-HR" b="0" i="0" dirty="0">
              <a:solidFill>
                <a:srgbClr val="333333"/>
              </a:solidFill>
              <a:effectLst/>
              <a:latin typeface="Tahoma" panose="020B0604030504040204" pitchFamily="34" charset="0"/>
            </a:endParaRPr>
          </a:p>
          <a:p>
            <a:br>
              <a:rPr lang="hr-HR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982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338</Words>
  <Application>Microsoft Office PowerPoint</Application>
  <PresentationFormat>Široki zaslon</PresentationFormat>
  <Paragraphs>37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Raleway</vt:lpstr>
      <vt:lpstr>Roboto</vt:lpstr>
      <vt:lpstr>Tahoma</vt:lpstr>
      <vt:lpstr>Times New Roman</vt:lpstr>
      <vt:lpstr>Wingdings</vt:lpstr>
      <vt:lpstr>Tema sustava Office</vt:lpstr>
      <vt:lpstr>Odrasli smo koliko smo odgovorni</vt:lpstr>
      <vt:lpstr>Što je odgovornost, a što dužnost?</vt:lpstr>
      <vt:lpstr>Odgovornost</vt:lpstr>
      <vt:lpstr>PowerPoint prezentacija</vt:lpstr>
      <vt:lpstr>PowerPoint prezentacija</vt:lpstr>
      <vt:lpstr>Dobrobiti preuzimanja odgovornosti</vt:lpstr>
      <vt:lpstr>Izvori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Odrasli smo koliko smo odgovorni</dc:title>
  <dc:creator>Sanja Pešić</dc:creator>
  <cp:lastModifiedBy>Sanja Pešić</cp:lastModifiedBy>
  <cp:revision>2</cp:revision>
  <dcterms:created xsi:type="dcterms:W3CDTF">2023-01-31T17:01:49Z</dcterms:created>
  <dcterms:modified xsi:type="dcterms:W3CDTF">2023-02-02T10:31:15Z</dcterms:modified>
</cp:coreProperties>
</file>