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7799A-B786-4887-9A5B-3D1CAB60D6CC}" type="datetimeFigureOut">
              <a:rPr lang="sr-Latn-CS" smtClean="0"/>
              <a:pPr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BF7A1-D03D-40F2-AF7F-1B2439593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ixton.com/" TargetMode="External"/><Relationship Id="rId2" Type="http://schemas.openxmlformats.org/officeDocument/2006/relationships/hyperlink" Target="https://wakelet.com/wake/F4CDpubcthRVC17DzZ64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876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rgbClr val="0070C0"/>
                </a:solidFill>
              </a:rPr>
              <a:t>Internetski bon-ton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105400"/>
            <a:ext cx="6400800" cy="1752600"/>
          </a:xfrm>
        </p:spPr>
        <p:txBody>
          <a:bodyPr/>
          <a:lstStyle/>
          <a:p>
            <a:r>
              <a:rPr lang="hr-HR" dirty="0"/>
              <a:t>DSI 8.veljače 2022.</a:t>
            </a:r>
          </a:p>
          <a:p>
            <a:r>
              <a:rPr lang="hr-HR" dirty="0"/>
              <a:t>Vijeće učenika</a:t>
            </a:r>
          </a:p>
        </p:txBody>
      </p:sp>
      <p:sp>
        <p:nvSpPr>
          <p:cNvPr id="12290" name="AutoShape 2" descr="Centar za sigurniji internet Archives - Medijska pismeno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5" descr="Dan sigurnijeg internet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6286544" cy="2472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službenim porukama izbjegavajte emotikone</a:t>
            </a:r>
          </a:p>
          <a:p>
            <a:r>
              <a:rPr lang="hr-HR" dirty="0"/>
              <a:t>Ni jedan učitelj ne bi bio sretan kada bi primio ovakvu poruku: “Hej, profa šta ima. </a:t>
            </a:r>
            <a:r>
              <a:rPr lang="hr-HR" dirty="0">
                <a:sym typeface="Wingdings" pitchFamily="2" charset="2"/>
              </a:rPr>
              <a:t> Evo šaljem vam prezentaciju, ja mislim da je sad to ok.”</a:t>
            </a:r>
          </a:p>
          <a:p>
            <a:r>
              <a:rPr lang="hr-HR" dirty="0">
                <a:sym typeface="Wingdings" pitchFamily="2" charset="2"/>
              </a:rPr>
              <a:t>Pročitajte mail prije nego ga pošaljete.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>
                <a:hlinkClick r:id="rId2"/>
              </a:rPr>
              <a:t>https://wakelet.com/wake/F4CDpubcthRVC17DzZ64b</a:t>
            </a:r>
            <a:endParaRPr lang="hr-HR" dirty="0"/>
          </a:p>
          <a:p>
            <a:r>
              <a:rPr lang="hr-HR" dirty="0"/>
              <a:t>Vaš zadatak je stripom prikazati jednu opasnu/problematičnu/neugodnu situaciju vezanu uz društvene mreže ili komunikacijske aplikacije po izboru (WhatsApp, Viber......) i dati savjete za njihovo izbjegavanje ili rješavanje. Priložit ću vam video lekciju kako koristiti zadani alat i poveznicu na kojoj ćete pristupiti izradi stripa.</a:t>
            </a:r>
          </a:p>
          <a:p>
            <a:r>
              <a:rPr lang="hr-HR" dirty="0"/>
              <a:t> </a:t>
            </a:r>
            <a:r>
              <a:rPr lang="hr-HR" u="sng" dirty="0">
                <a:hlinkClick r:id="rId3"/>
              </a:rPr>
              <a:t>https://app.pixton.com/#/login?classCode=7pe2d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</a:rPr>
              <a:t>Pravila ponašanja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>
                <a:solidFill>
                  <a:srgbClr val="00B0F0"/>
                </a:solidFill>
              </a:rPr>
              <a:t>Pripazi što šalješ u svijet. Ne samo što stvaraš sliku o sebi već utječeš i na druge.</a:t>
            </a:r>
          </a:p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JEDNOM NA INTERNETU-ZAUVIJEK NA INTERNETU- </a:t>
            </a:r>
            <a:r>
              <a:rPr lang="hr-HR" b="1" dirty="0"/>
              <a:t>Objavljivanje fotografija stvara </a:t>
            </a:r>
            <a:r>
              <a:rPr lang="hr-HR" b="1" dirty="0">
                <a:solidFill>
                  <a:srgbClr val="FFC000"/>
                </a:solidFill>
              </a:rPr>
              <a:t>digitalni otisak</a:t>
            </a:r>
            <a:r>
              <a:rPr lang="hr-HR" dirty="0"/>
              <a:t> – poput elektroničkog traga </a:t>
            </a:r>
            <a:r>
              <a:rPr lang="hr-HR" i="1" dirty="0"/>
              <a:t>– koji oblikuje identitet u digitalnom svijetu. </a:t>
            </a:r>
          </a:p>
          <a:p>
            <a:r>
              <a:rPr lang="hr-HR" b="1" dirty="0"/>
              <a:t>što je više osobnih podataka o nekoj osobi objavljeno na internetu</a:t>
            </a:r>
            <a:r>
              <a:rPr lang="hr-HR" dirty="0"/>
              <a:t> – iz čega se lako može napraviti profil te osobe, </a:t>
            </a:r>
            <a:r>
              <a:rPr lang="hr-HR" b="1" dirty="0"/>
              <a:t>veća je opasnost od zlouporabe tih osobnih podataka</a:t>
            </a:r>
            <a:r>
              <a:rPr lang="hr-HR" dirty="0"/>
              <a:t>, npr. moguće je napraviti lažan, ali vrlo uvjerljiv profil te osobe, dakle </a:t>
            </a:r>
            <a:r>
              <a:rPr lang="hr-HR" dirty="0">
                <a:solidFill>
                  <a:schemeClr val="accent1"/>
                </a:solidFill>
              </a:rPr>
              <a:t>krađu identiteta.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b="1" dirty="0"/>
              <a:t> </a:t>
            </a:r>
            <a:r>
              <a:rPr lang="hr-HR" dirty="0">
                <a:solidFill>
                  <a:srgbClr val="00B0F0"/>
                </a:solidFill>
              </a:rPr>
              <a:t>Poštujmo privatnost – kako vlastitu, tako i ostalih korisnika.</a:t>
            </a:r>
          </a:p>
          <a:p>
            <a:r>
              <a:rPr lang="fi-FI" dirty="0">
                <a:solidFill>
                  <a:srgbClr val="00B0F0"/>
                </a:solidFill>
              </a:rPr>
              <a:t>Velika se slova koriste ako je riječ o</a:t>
            </a:r>
            <a:r>
              <a:rPr lang="hr-HR" dirty="0">
                <a:solidFill>
                  <a:srgbClr val="00B0F0"/>
                </a:solidFill>
              </a:rPr>
              <a:t> upozorenju ili važnoj obavijesti.</a:t>
            </a:r>
          </a:p>
          <a:p>
            <a:r>
              <a:rPr lang="hr-HR" dirty="0">
                <a:solidFill>
                  <a:srgbClr val="00B0F0"/>
                </a:solidFill>
              </a:rPr>
              <a:t>Uvijek treba biti pristojan!</a:t>
            </a:r>
          </a:p>
          <a:p>
            <a:r>
              <a:rPr lang="hr-HR" dirty="0">
                <a:solidFill>
                  <a:srgbClr val="FF0000"/>
                </a:solidFill>
              </a:rPr>
              <a:t>Zlatno pravilo = PPP pravilo: Pročitaj-Promisli-Postaj!</a:t>
            </a:r>
          </a:p>
          <a:p>
            <a:r>
              <a:rPr lang="nn-NO" dirty="0">
                <a:solidFill>
                  <a:srgbClr val="00B0F0"/>
                </a:solidFill>
              </a:rPr>
              <a:t>Ne šaljite poruke mržnje i</a:t>
            </a:r>
            <a:r>
              <a:rPr lang="hr-HR" dirty="0">
                <a:solidFill>
                  <a:srgbClr val="00B0F0"/>
                </a:solidFill>
              </a:rPr>
              <a:t> netrpeljivosti čak ni kada ste i sami isprovocirani!</a:t>
            </a:r>
          </a:p>
          <a:p>
            <a:r>
              <a:rPr lang="hr-HR" dirty="0">
                <a:solidFill>
                  <a:srgbClr val="00B0F0"/>
                </a:solidFill>
              </a:rPr>
              <a:t>Prema drugima se odnosi korektno i s poštovanjem. Ne koristite ružne riječi, provokacije, vrijeđanja ili bilo koji oblik ponižavanja  i omalovažavanja.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472518" cy="5554683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solidFill>
                  <a:srgbClr val="00B0F0"/>
                </a:solidFill>
              </a:rPr>
              <a:t>Ne piši ono što ne bi želio/la da drugi tebi piše!</a:t>
            </a:r>
          </a:p>
          <a:p>
            <a:r>
              <a:rPr lang="hr-HR" dirty="0">
                <a:solidFill>
                  <a:srgbClr val="00B0F0"/>
                </a:solidFill>
              </a:rPr>
              <a:t>Ne šalji prijateljima stotine grupnih poruka </a:t>
            </a:r>
            <a:r>
              <a:rPr lang="pl-PL" dirty="0">
                <a:solidFill>
                  <a:srgbClr val="00B0F0"/>
                </a:solidFill>
              </a:rPr>
              <a:t>jer ih to stvarno izluđuje :P</a:t>
            </a:r>
          </a:p>
          <a:p>
            <a:r>
              <a:rPr lang="hr-HR" b="1" dirty="0">
                <a:solidFill>
                  <a:srgbClr val="00B0F0"/>
                </a:solidFill>
              </a:rPr>
              <a:t>Ne objavljujte fotografije ili informacije o drugim osobama na internetu</a:t>
            </a:r>
            <a:r>
              <a:rPr lang="hr-HR" dirty="0">
                <a:solidFill>
                  <a:srgbClr val="00B0F0"/>
                </a:solidFill>
              </a:rPr>
              <a:t>  </a:t>
            </a:r>
            <a:r>
              <a:rPr lang="hr-HR" b="1" dirty="0">
                <a:solidFill>
                  <a:srgbClr val="00B0F0"/>
                </a:solidFill>
              </a:rPr>
              <a:t>bez njihovog dopuštenja</a:t>
            </a:r>
          </a:p>
          <a:p>
            <a:r>
              <a:rPr lang="hr-HR" dirty="0">
                <a:solidFill>
                  <a:srgbClr val="00B0F0"/>
                </a:solidFill>
              </a:rPr>
              <a:t>Ne dijelimo </a:t>
            </a:r>
            <a:r>
              <a:rPr lang="hr-HR" b="1" dirty="0">
                <a:solidFill>
                  <a:srgbClr val="00B0F0"/>
                </a:solidFill>
              </a:rPr>
              <a:t>nasilne ili nepristojne fotografije</a:t>
            </a:r>
            <a:r>
              <a:rPr lang="hr-HR" dirty="0">
                <a:solidFill>
                  <a:srgbClr val="00B0F0"/>
                </a:solidFill>
              </a:rPr>
              <a:t>.</a:t>
            </a:r>
          </a:p>
          <a:p>
            <a:r>
              <a:rPr lang="hr-HR" dirty="0"/>
              <a:t>NE gnjavi ljude stotinama zahtjeva </a:t>
            </a:r>
            <a:r>
              <a:rPr lang="pl-PL" dirty="0"/>
              <a:t>dnevno za igrice, aplikacije i sl.!</a:t>
            </a:r>
          </a:p>
          <a:p>
            <a:r>
              <a:rPr lang="it-IT" dirty="0"/>
              <a:t>Ne piši nove statuse svaku minutu i</a:t>
            </a:r>
            <a:r>
              <a:rPr lang="hr-HR" dirty="0"/>
              <a:t> </a:t>
            </a:r>
            <a:r>
              <a:rPr lang="pl-PL" dirty="0"/>
              <a:t>nađi neku granicu između normalnog </a:t>
            </a:r>
            <a:r>
              <a:rPr lang="hr-HR" dirty="0"/>
              <a:t>i pretjeranog izvještavanja ljudi o svojim djelatnostima, osjećajima itd.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Ne vrijeđaj, ne psuj, ne omalovažavaj i</a:t>
            </a:r>
            <a:r>
              <a:rPr lang="hr-HR" dirty="0">
                <a:solidFill>
                  <a:srgbClr val="FF0000"/>
                </a:solidFill>
              </a:rPr>
              <a:t> ne napadaj… Veliko NE e-nasilju!</a:t>
            </a:r>
          </a:p>
          <a:p>
            <a:r>
              <a:rPr lang="vi-VN" dirty="0">
                <a:solidFill>
                  <a:srgbClr val="00B0F0"/>
                </a:solidFill>
              </a:rPr>
              <a:t>Ne proslijeđuj poruke tipa ‘‘lanac</a:t>
            </a:r>
            <a:r>
              <a:rPr lang="hr-HR" dirty="0">
                <a:solidFill>
                  <a:srgbClr val="00B0F0"/>
                </a:solidFill>
              </a:rPr>
              <a:t> sreće’’</a:t>
            </a:r>
          </a:p>
          <a:p>
            <a:r>
              <a:rPr lang="vi-VN" dirty="0"/>
              <a:t>Ne čestitajte rođendane samo</a:t>
            </a:r>
            <a:r>
              <a:rPr lang="hr-HR" dirty="0"/>
              <a:t> skraćenicom ‘SR’ jer, ako ste već odlučili odvojiti vrijeme da nekome </a:t>
            </a:r>
            <a:r>
              <a:rPr lang="vi-VN" dirty="0"/>
              <a:t>čestitate rođendan, onda to barem</a:t>
            </a:r>
            <a:r>
              <a:rPr lang="hr-HR" dirty="0"/>
              <a:t> učinite kako treba. Iz pristojnosti i poštovanja prema toj osobi!</a:t>
            </a:r>
          </a:p>
          <a:p>
            <a:r>
              <a:rPr lang="hr-HR" dirty="0">
                <a:solidFill>
                  <a:srgbClr val="00B0F0"/>
                </a:solidFill>
              </a:rPr>
              <a:t>Ne prihvaćaj sve zahtjeve za prijateljstvo, posebno od nepoznatih osoba, čak i onda kada imate zajedničke poznanike.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Ako ste nekome prijatelj, ne znači da</a:t>
            </a:r>
            <a:r>
              <a:rPr lang="hr-HR" dirty="0"/>
              <a:t> morate lajkati baš svaki njegov post.</a:t>
            </a:r>
          </a:p>
          <a:p>
            <a:r>
              <a:rPr lang="hr-HR" dirty="0">
                <a:solidFill>
                  <a:srgbClr val="FF0000"/>
                </a:solidFill>
              </a:rPr>
              <a:t>Nemoj provoditi previše vremena na online igricima, radije se druži s prijateljima uživo.</a:t>
            </a:r>
          </a:p>
          <a:p>
            <a:r>
              <a:rPr lang="pl-PL" dirty="0">
                <a:solidFill>
                  <a:srgbClr val="00B0F0"/>
                </a:solidFill>
              </a:rPr>
              <a:t>Slično kao i prometni bonton: znaj da </a:t>
            </a:r>
            <a:r>
              <a:rPr lang="hr-HR" dirty="0">
                <a:solidFill>
                  <a:srgbClr val="00B0F0"/>
                </a:solidFill>
              </a:rPr>
              <a:t>te uvijek netko promatra, ne ugrožavaj druge svojim ponašanjem, i najvažnije − ako si ljut, ne tipkaj!!! ;-)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Upotrebljavaj društvenu mrežu na dobrobit svih</a:t>
            </a:r>
          </a:p>
          <a:p>
            <a:r>
              <a:rPr lang="pt-BR" dirty="0"/>
              <a:t>Ako vam se nešto ne sviđa na</a:t>
            </a:r>
            <a:r>
              <a:rPr lang="hr-HR" dirty="0"/>
              <a:t> </a:t>
            </a:r>
            <a:r>
              <a:rPr lang="pl-PL" dirty="0"/>
              <a:t>internetu, samo to preskočite. Nije </a:t>
            </a:r>
            <a:r>
              <a:rPr lang="hr-HR" dirty="0"/>
              <a:t>potrebno ostavljati zloban komentar jer to može nekog jako povrijediti.</a:t>
            </a:r>
          </a:p>
          <a:p>
            <a:pPr lvl="0" fontAlgn="base"/>
            <a:r>
              <a:rPr lang="hr-HR" b="1" dirty="0">
                <a:solidFill>
                  <a:srgbClr val="00B0F0"/>
                </a:solidFill>
              </a:rPr>
              <a:t>Prilikom preuzimanja i objave sadržaja s interneta, uvijek navedite izvor</a:t>
            </a:r>
            <a:r>
              <a:rPr lang="hr-HR" dirty="0">
                <a:solidFill>
                  <a:srgbClr val="00B0F0"/>
                </a:solidFill>
              </a:rPr>
              <a:t> i na taj način poštujte autorstvo drugih. Sigurno ne biste voljeli da netko uzme nešto vaše i koristi se time bez vašeg dopuštenja.</a:t>
            </a:r>
          </a:p>
          <a:p>
            <a:pPr fontAlgn="base"/>
            <a:r>
              <a:rPr lang="hr-HR" b="1" dirty="0"/>
              <a:t>Ne koristite svugdje istu lozinku </a:t>
            </a:r>
            <a:r>
              <a:rPr lang="hr-HR" dirty="0"/>
              <a:t>i ne upotrebljavajte korisničko ime s jedne stranice kao lozinku na drugoj jer hakeri mogu uspoređivati podatke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</a:rPr>
              <a:t>Slanje e-maila</a:t>
            </a:r>
          </a:p>
        </p:txBody>
      </p:sp>
      <p:pic>
        <p:nvPicPr>
          <p:cNvPr id="21506" name="Picture 2" descr="https://player.slideplayer.com/91/15117761/slides/slide_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700092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2530" name="Picture 2" descr="https://player.slideplayer.com/91/15117761/slides/slide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00089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615</Words>
  <Application>Microsoft Office PowerPoint</Application>
  <PresentationFormat>Prikaz na zaslonu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Internetski bon-ton</vt:lpstr>
      <vt:lpstr>Pravila ponašanja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Slanje e-maila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</dc:creator>
  <cp:lastModifiedBy>Sanja Pešić</cp:lastModifiedBy>
  <cp:revision>29</cp:revision>
  <dcterms:created xsi:type="dcterms:W3CDTF">2022-01-19T09:19:24Z</dcterms:created>
  <dcterms:modified xsi:type="dcterms:W3CDTF">2023-02-02T10:06:14Z</dcterms:modified>
</cp:coreProperties>
</file>