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sldIdLst>
    <p:sldId id="256" r:id="rId2"/>
    <p:sldId id="257" r:id="rId3"/>
    <p:sldId id="258" r:id="rId4"/>
    <p:sldId id="259" r:id="rId5"/>
    <p:sldId id="271" r:id="rId6"/>
    <p:sldId id="272" r:id="rId7"/>
    <p:sldId id="260" r:id="rId8"/>
    <p:sldId id="273" r:id="rId9"/>
    <p:sldId id="274" r:id="rId10"/>
    <p:sldId id="261" r:id="rId11"/>
    <p:sldId id="275" r:id="rId12"/>
    <p:sldId id="276" r:id="rId13"/>
    <p:sldId id="262" r:id="rId14"/>
    <p:sldId id="277" r:id="rId15"/>
    <p:sldId id="281" r:id="rId16"/>
    <p:sldId id="263" r:id="rId17"/>
    <p:sldId id="270" r:id="rId18"/>
    <p:sldId id="282" r:id="rId19"/>
    <p:sldId id="280" r:id="rId20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97A6-A145-4B44-B02C-4C8D80802685}" type="datetimeFigureOut">
              <a:rPr lang="hr-HR" smtClean="0"/>
              <a:pPr/>
              <a:t>12.2.2020.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E7FC-C408-4A3D-947B-70F86302F2E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97A6-A145-4B44-B02C-4C8D80802685}" type="datetimeFigureOut">
              <a:rPr lang="hr-HR" smtClean="0"/>
              <a:pPr/>
              <a:t>12.2.2020.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E7FC-C408-4A3D-947B-70F86302F2E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97A6-A145-4B44-B02C-4C8D80802685}" type="datetimeFigureOut">
              <a:rPr lang="hr-HR" smtClean="0"/>
              <a:pPr/>
              <a:t>12.2.2020.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E7FC-C408-4A3D-947B-70F86302F2E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97A6-A145-4B44-B02C-4C8D80802685}" type="datetimeFigureOut">
              <a:rPr lang="hr-HR" smtClean="0"/>
              <a:pPr/>
              <a:t>12.2.2020.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E7FC-C408-4A3D-947B-70F86302F2E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97A6-A145-4B44-B02C-4C8D80802685}" type="datetimeFigureOut">
              <a:rPr lang="hr-HR" smtClean="0"/>
              <a:pPr/>
              <a:t>12.2.2020.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746E7FC-C408-4A3D-947B-70F86302F2E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97A6-A145-4B44-B02C-4C8D80802685}" type="datetimeFigureOut">
              <a:rPr lang="hr-HR" smtClean="0"/>
              <a:pPr/>
              <a:t>12.2.2020.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E7FC-C408-4A3D-947B-70F86302F2E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97A6-A145-4B44-B02C-4C8D80802685}" type="datetimeFigureOut">
              <a:rPr lang="hr-HR" smtClean="0"/>
              <a:pPr/>
              <a:t>12.2.2020.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E7FC-C408-4A3D-947B-70F86302F2E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97A6-A145-4B44-B02C-4C8D80802685}" type="datetimeFigureOut">
              <a:rPr lang="hr-HR" smtClean="0"/>
              <a:pPr/>
              <a:t>12.2.2020.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E7FC-C408-4A3D-947B-70F86302F2E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97A6-A145-4B44-B02C-4C8D80802685}" type="datetimeFigureOut">
              <a:rPr lang="hr-HR" smtClean="0"/>
              <a:pPr/>
              <a:t>12.2.2020.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E7FC-C408-4A3D-947B-70F86302F2E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97A6-A145-4B44-B02C-4C8D80802685}" type="datetimeFigureOut">
              <a:rPr lang="hr-HR" smtClean="0"/>
              <a:pPr/>
              <a:t>12.2.2020.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E7FC-C408-4A3D-947B-70F86302F2E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97A6-A145-4B44-B02C-4C8D80802685}" type="datetimeFigureOut">
              <a:rPr lang="hr-HR" smtClean="0"/>
              <a:pPr/>
              <a:t>12.2.2020.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E7FC-C408-4A3D-947B-70F86302F2E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2A597A6-A145-4B44-B02C-4C8D80802685}" type="datetimeFigureOut">
              <a:rPr lang="hr-HR" smtClean="0"/>
              <a:pPr/>
              <a:t>12.2.2020.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746E7FC-C408-4A3D-947B-70F86302F2E5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062664" cy="3456384"/>
          </a:xfrm>
        </p:spPr>
        <p:txBody>
          <a:bodyPr>
            <a:noAutofit/>
          </a:bodyPr>
          <a:lstStyle/>
          <a:p>
            <a:r>
              <a:rPr lang="hr-HR" sz="6600" dirty="0" smtClean="0">
                <a:latin typeface="Algerian" pitchFamily="82" charset="0"/>
              </a:rPr>
              <a:t>Blažene drinske mučenice</a:t>
            </a:r>
            <a:endParaRPr lang="hr-HR" sz="6600" dirty="0">
              <a:latin typeface="Algerian" pitchFamily="82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3008313" cy="836712"/>
          </a:xfrm>
        </p:spPr>
        <p:txBody>
          <a:bodyPr>
            <a:normAutofit fontScale="90000"/>
          </a:bodyPr>
          <a:lstStyle/>
          <a:p>
            <a:r>
              <a:rPr lang="hr-HR" sz="2800" dirty="0"/>
              <a:t>s</a:t>
            </a:r>
            <a:r>
              <a:rPr lang="hr-HR" sz="2800" dirty="0" smtClean="0"/>
              <a:t>. </a:t>
            </a:r>
            <a:r>
              <a:rPr lang="hr-HR" sz="2800" dirty="0" err="1" smtClean="0"/>
              <a:t>Krizina</a:t>
            </a:r>
            <a:r>
              <a:rPr lang="hr-HR" sz="2800" dirty="0" smtClean="0"/>
              <a:t> </a:t>
            </a:r>
            <a:r>
              <a:rPr lang="hr-HR" sz="2800" dirty="0" smtClean="0"/>
              <a:t>Bojanc</a:t>
            </a:r>
            <a:br>
              <a:rPr lang="hr-HR" sz="2800" dirty="0" smtClean="0"/>
            </a:br>
            <a:endParaRPr lang="hr-HR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764704"/>
            <a:ext cx="4474840" cy="5361459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vi-VN" sz="2700" dirty="0" smtClean="0"/>
              <a:t>rođena je 14. svibnja 1885. u mjestu Zbure kod Šmarjetskih Toplica u Sloveniji. </a:t>
            </a:r>
            <a:endParaRPr lang="hr-HR" sz="2700" dirty="0" smtClean="0"/>
          </a:p>
          <a:p>
            <a:pPr>
              <a:buFont typeface="Arial" pitchFamily="34" charset="0"/>
              <a:buChar char="•"/>
            </a:pPr>
            <a:r>
              <a:rPr lang="vi-VN" sz="2700" dirty="0" smtClean="0"/>
              <a:t>Krštena je istog dana u župnoj crkvi u Šmarjeti.</a:t>
            </a:r>
            <a:endParaRPr lang="hr-HR" sz="2700" dirty="0" smtClean="0"/>
          </a:p>
          <a:p>
            <a:pPr>
              <a:buFont typeface="Arial" pitchFamily="34" charset="0"/>
              <a:buChar char="•"/>
            </a:pPr>
            <a:r>
              <a:rPr lang="vi-VN" sz="2700" dirty="0" smtClean="0"/>
              <a:t> Roditelji Mihael i Marija, rođena Bizjak, </a:t>
            </a:r>
            <a:endParaRPr lang="hr-HR" sz="2700" dirty="0" smtClean="0"/>
          </a:p>
          <a:p>
            <a:pPr>
              <a:buFont typeface="Arial" pitchFamily="34" charset="0"/>
              <a:buChar char="•"/>
            </a:pPr>
            <a:r>
              <a:rPr lang="hr-HR" sz="2800" dirty="0" smtClean="0"/>
              <a:t>Imala je 4 sestre i 1 brata koji je umro kad je imao 6 godina</a:t>
            </a:r>
          </a:p>
          <a:p>
            <a:pPr>
              <a:buFont typeface="Arial" pitchFamily="34" charset="0"/>
              <a:buChar char="•"/>
            </a:pPr>
            <a:r>
              <a:rPr lang="hr-HR" sz="2800" dirty="0" smtClean="0"/>
              <a:t>umire mučeničkom smrću u 56. godini života.</a:t>
            </a:r>
          </a:p>
          <a:p>
            <a:pPr>
              <a:buFont typeface="Arial" pitchFamily="34" charset="0"/>
              <a:buChar char="•"/>
            </a:pPr>
            <a:endParaRPr lang="hr-HR" sz="2700" dirty="0" smtClean="0"/>
          </a:p>
        </p:txBody>
      </p:sp>
      <p:pic>
        <p:nvPicPr>
          <p:cNvPr id="5" name="Content Placeholder 4" descr="Blažena_s._Krizina_400_320_s_c1_c_t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436095" y="1340768"/>
            <a:ext cx="2599829" cy="4104456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63272" cy="1162050"/>
          </a:xfrm>
        </p:spPr>
        <p:txBody>
          <a:bodyPr>
            <a:normAutofit/>
          </a:bodyPr>
          <a:lstStyle/>
          <a:p>
            <a:r>
              <a:rPr lang="hr-HR" sz="4000" dirty="0" smtClean="0"/>
              <a:t>           Zahvale njoj od drugih</a:t>
            </a:r>
            <a:endParaRPr lang="hr-HR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8363272" cy="4602163"/>
          </a:xfrm>
        </p:spPr>
        <p:txBody>
          <a:bodyPr>
            <a:normAutofit/>
          </a:bodyPr>
          <a:lstStyle/>
          <a:p>
            <a:r>
              <a:rPr lang="hr-HR" sz="3400" dirty="0" smtClean="0"/>
              <a:t>Sestra Ligorija Murn pripovijeda: „Kad je bila već starija, radila je u šumi i jednom sam je vidjela da plače. Pitala sam ju je li joj teško raditi, a ona je odgovorila da joj nije teško raditi, nego da joj je teško što nema svaki dan svete mise i svete pričesti</a:t>
            </a:r>
            <a:endParaRPr lang="hr-HR" sz="3400" dirty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7a_s._Luka_Liengitz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0"/>
            <a:ext cx="4896544" cy="6858000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3008313" cy="836712"/>
          </a:xfrm>
        </p:spPr>
        <p:txBody>
          <a:bodyPr>
            <a:normAutofit/>
          </a:bodyPr>
          <a:lstStyle/>
          <a:p>
            <a:r>
              <a:rPr lang="hr-HR" dirty="0" smtClean="0"/>
              <a:t>s. </a:t>
            </a:r>
            <a:r>
              <a:rPr lang="hr-HR" dirty="0" smtClean="0"/>
              <a:t>Antonija </a:t>
            </a:r>
            <a:r>
              <a:rPr lang="hr-HR" dirty="0" err="1" smtClean="0"/>
              <a:t>Fabjan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67544" y="908720"/>
            <a:ext cx="4104456" cy="5178227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vi-VN" sz="2600" dirty="0" smtClean="0"/>
              <a:t>rođena je 23. siječnja 1907. u slovenskom selu Malom Lipju (nedaleko od Novog Mesta)</a:t>
            </a:r>
            <a:endParaRPr lang="hr-HR" sz="2600" dirty="0" smtClean="0"/>
          </a:p>
          <a:p>
            <a:pPr>
              <a:buFont typeface="Arial" pitchFamily="34" charset="0"/>
              <a:buChar char="•"/>
            </a:pPr>
            <a:r>
              <a:rPr lang="vi-VN" sz="2600" dirty="0" smtClean="0"/>
              <a:t>, Bila je treće od petero djece Janeza i Jožefe, rođene Kralj,</a:t>
            </a:r>
            <a:endParaRPr lang="hr-HR" sz="2600" dirty="0" smtClean="0"/>
          </a:p>
          <a:p>
            <a:pPr>
              <a:buFont typeface="Arial" pitchFamily="34" charset="0"/>
              <a:buChar char="•"/>
            </a:pPr>
            <a:r>
              <a:rPr lang="vi-VN" sz="2600" dirty="0" smtClean="0"/>
              <a:t> Otac Janez se 1911. naglo razbolio i umro pa je majka ostala sama s osmero djece. </a:t>
            </a:r>
            <a:endParaRPr lang="hr-HR" sz="2600" dirty="0" smtClean="0"/>
          </a:p>
          <a:p>
            <a:pPr>
              <a:buFont typeface="Arial" pitchFamily="34" charset="0"/>
              <a:buChar char="•"/>
            </a:pPr>
            <a:r>
              <a:rPr lang="hr-HR" sz="2400" dirty="0" smtClean="0"/>
              <a:t>podnijela mučeništvo četiri godine nakon doživotnih zavjeta, kada je imala 34 godine.</a:t>
            </a:r>
          </a:p>
          <a:p>
            <a:pPr>
              <a:buFont typeface="Arial" pitchFamily="34" charset="0"/>
              <a:buChar char="•"/>
            </a:pPr>
            <a:endParaRPr lang="hr-HR" sz="2600" dirty="0" smtClean="0"/>
          </a:p>
        </p:txBody>
      </p:sp>
      <p:pic>
        <p:nvPicPr>
          <p:cNvPr id="5" name="Content Placeholder 4" descr="jozefa-s-antonija-fabjan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183119" y="1838174"/>
            <a:ext cx="1895612" cy="27228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075240" cy="1162050"/>
          </a:xfrm>
        </p:spPr>
        <p:txBody>
          <a:bodyPr>
            <a:normAutofit/>
          </a:bodyPr>
          <a:lstStyle/>
          <a:p>
            <a:r>
              <a:rPr lang="hr-HR" sz="3200" dirty="0" smtClean="0"/>
              <a:t>        Zahvale njoj od drugih </a:t>
            </a:r>
            <a:endParaRPr lang="hr-HR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67544" y="1484784"/>
            <a:ext cx="8291264" cy="4602163"/>
          </a:xfrm>
        </p:spPr>
        <p:txBody>
          <a:bodyPr>
            <a:normAutofit/>
          </a:bodyPr>
          <a:lstStyle/>
          <a:p>
            <a:r>
              <a:rPr lang="hr-HR" sz="3200" dirty="0" smtClean="0"/>
              <a:t>Sestra Ligorija </a:t>
            </a:r>
            <a:r>
              <a:rPr lang="vi-VN" sz="3200" dirty="0" smtClean="0"/>
              <a:t>„Kad je s. Antonija bila sa mnom na Betaniji, pričala mi je kako joj je teta uvijek govorila: ‘Tko tebi učini zlo, ti njemu učini dobro’, kao ono iz Evanđelja. Toga se ona uvijek držala.“</a:t>
            </a:r>
            <a:endParaRPr lang="hr-HR" sz="3200" dirty="0" smtClean="0"/>
          </a:p>
          <a:p>
            <a:r>
              <a:rPr lang="hr-HR" sz="3200" dirty="0" smtClean="0"/>
              <a:t> </a:t>
            </a:r>
          </a:p>
          <a:p>
            <a:endParaRPr lang="hr-HR" sz="2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 flipH="1">
            <a:off x="10620672" y="273050"/>
            <a:ext cx="288032" cy="5853113"/>
          </a:xfrm>
        </p:spPr>
        <p:txBody>
          <a:bodyPr/>
          <a:lstStyle/>
          <a:p>
            <a:endParaRPr lang="hr-HR" dirty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. M. Antonija Fabja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0"/>
            <a:ext cx="5057089" cy="6858000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851694"/>
          </a:xfrm>
        </p:spPr>
        <p:txBody>
          <a:bodyPr>
            <a:normAutofit/>
          </a:bodyPr>
          <a:lstStyle/>
          <a:p>
            <a:r>
              <a:rPr lang="hr-HR" sz="2400" dirty="0"/>
              <a:t>s</a:t>
            </a:r>
            <a:r>
              <a:rPr lang="hr-HR" sz="2400" dirty="0" smtClean="0"/>
              <a:t>. </a:t>
            </a:r>
            <a:r>
              <a:rPr lang="hr-HR" sz="2400" dirty="0" err="1" smtClean="0"/>
              <a:t>Bernadeta</a:t>
            </a:r>
            <a:r>
              <a:rPr lang="hr-HR" sz="2400" dirty="0" smtClean="0"/>
              <a:t> </a:t>
            </a:r>
            <a:r>
              <a:rPr lang="hr-HR" sz="2400" dirty="0" smtClean="0"/>
              <a:t>Banja Terezija</a:t>
            </a:r>
            <a:endParaRPr lang="hr-HR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23528" y="1484783"/>
            <a:ext cx="3008313" cy="5373217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vi-VN" sz="2800" dirty="0" smtClean="0"/>
              <a:t>rođena je 17. lipnja 1912. u Velikom Grđevcu kod Bjelovara, </a:t>
            </a:r>
            <a:endParaRPr lang="hr-HR" sz="2800" dirty="0" smtClean="0"/>
          </a:p>
          <a:p>
            <a:pPr>
              <a:buFont typeface="Arial" pitchFamily="34" charset="0"/>
              <a:buChar char="•"/>
            </a:pPr>
            <a:r>
              <a:rPr lang="vi-VN" sz="2800" dirty="0" smtClean="0"/>
              <a:t>krštena je sljedećeg dana u župnoj crkvi Duha Svetoga.</a:t>
            </a:r>
            <a:endParaRPr lang="hr-HR" sz="2800" dirty="0" smtClean="0"/>
          </a:p>
          <a:p>
            <a:pPr>
              <a:buFont typeface="Arial" pitchFamily="34" charset="0"/>
              <a:buChar char="•"/>
            </a:pPr>
            <a:r>
              <a:rPr lang="hr-HR" sz="2800" dirty="0"/>
              <a:t>u</a:t>
            </a:r>
            <a:r>
              <a:rPr lang="hr-HR" sz="2800" dirty="0" smtClean="0"/>
              <a:t>mrla mučeničkom </a:t>
            </a:r>
            <a:r>
              <a:rPr lang="hr-HR" sz="2800" dirty="0" smtClean="0"/>
              <a:t>smrću kad je imala 29</a:t>
            </a:r>
            <a:endParaRPr lang="hr-HR" sz="2800" dirty="0"/>
          </a:p>
        </p:txBody>
      </p:sp>
      <p:pic>
        <p:nvPicPr>
          <p:cNvPr id="5" name="Content Placeholder 4" descr="terezija-s-bernadeta-banj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216525" y="2004790"/>
            <a:ext cx="1828800" cy="2389632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859216" cy="1162050"/>
          </a:xfrm>
        </p:spPr>
        <p:txBody>
          <a:bodyPr>
            <a:normAutofit/>
          </a:bodyPr>
          <a:lstStyle/>
          <a:p>
            <a:r>
              <a:rPr lang="hr-HR" sz="3200" dirty="0" smtClean="0"/>
              <a:t>           Njezina poruka života</a:t>
            </a:r>
            <a:endParaRPr lang="hr-HR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844824"/>
            <a:ext cx="8686800" cy="4281339"/>
          </a:xfrm>
        </p:spPr>
        <p:txBody>
          <a:bodyPr>
            <a:normAutofit/>
          </a:bodyPr>
          <a:lstStyle/>
          <a:p>
            <a:r>
              <a:rPr lang="vi-VN" sz="3200" dirty="0" smtClean="0"/>
              <a:t>Ona zaključuje: „Kad skupim sve što o ovoj našoj sestri znam, mogu ovako kratko i jezgrovito reći: tjelesno i duševno skovana Božjom rukom da bude sunčana zraka onima s kojima je, među kojima je i za koje je živjela</a:t>
            </a:r>
            <a:r>
              <a:rPr lang="vi-VN" sz="2800" dirty="0" smtClean="0"/>
              <a:t>.</a:t>
            </a:r>
            <a:endParaRPr lang="hr-HR" sz="2600" dirty="0" smtClean="0"/>
          </a:p>
        </p:txBody>
      </p:sp>
      <p:pic>
        <p:nvPicPr>
          <p:cNvPr id="5" name="Content Placeholder 4" descr="0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828584" y="620688"/>
            <a:ext cx="5111750" cy="2923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Hvala na pažnji </a:t>
            </a:r>
            <a:endParaRPr lang="hr-HR" dirty="0"/>
          </a:p>
        </p:txBody>
      </p:sp>
      <p:pic>
        <p:nvPicPr>
          <p:cNvPr id="6" name="Content Placeholder 5" descr="ChurchesiStockSma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34356" y="1600200"/>
            <a:ext cx="7075288" cy="4708525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79686"/>
          </a:xfrm>
        </p:spPr>
        <p:txBody>
          <a:bodyPr>
            <a:normAutofit/>
          </a:bodyPr>
          <a:lstStyle/>
          <a:p>
            <a:r>
              <a:rPr lang="hr-HR" sz="4000" dirty="0" smtClean="0"/>
              <a:t>O njima</a:t>
            </a:r>
            <a:endParaRPr lang="hr-HR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96752"/>
            <a:ext cx="3008313" cy="5184576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hr-HR" sz="2600" dirty="0" smtClean="0"/>
              <a:t>Zvale su se </a:t>
            </a:r>
            <a:r>
              <a:rPr lang="vi-VN" sz="2600" dirty="0" smtClean="0"/>
              <a:t>M. Jula Ivanišević (Hrvatica, 48 g.), s. M. Berchmana Leidenix (Austrijanka, 76 g.), s. M. Krizina Bojanc (Slovenka, 56 g.), s. M. Antonija Fabjan (Slovenka, 34 g.) i s. M. Bernadeta Banja (Mađarica iz Hrvatske, 29 g.). </a:t>
            </a:r>
            <a:endParaRPr lang="hr-HR" sz="2600" dirty="0"/>
          </a:p>
        </p:txBody>
      </p:sp>
      <p:pic>
        <p:nvPicPr>
          <p:cNvPr id="5" name="Content Placeholder 4" descr="blazene_drinske_mucenice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052720" y="764704"/>
            <a:ext cx="4095750" cy="2066925"/>
          </a:xfrm>
        </p:spPr>
      </p:pic>
      <p:pic>
        <p:nvPicPr>
          <p:cNvPr id="7" name="Picture 6" descr="drinske_711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1412776"/>
            <a:ext cx="4176464" cy="34290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Kako se to dogodilo ?.</a:t>
            </a:r>
            <a:endParaRPr lang="hr-HR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r>
              <a:rPr lang="hr-HR" sz="2800" dirty="0" smtClean="0"/>
              <a:t>Predvečer 11. prosinca 1941. četnici su opkolili samostan, i svih pet sestara nasilno su odveli u pravcu Goražda. Samostan Marijin dom nakon toga opljačkali su i zapalili.</a:t>
            </a:r>
            <a:endParaRPr lang="hr-HR" sz="2800" dirty="0"/>
          </a:p>
        </p:txBody>
      </p:sp>
      <p:pic>
        <p:nvPicPr>
          <p:cNvPr id="5" name="Content Placeholder 4" descr="Marijin_dom_na_Palam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602184"/>
            <a:ext cx="5111750" cy="3194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79686"/>
          </a:xfrm>
        </p:spPr>
        <p:txBody>
          <a:bodyPr>
            <a:normAutofit fontScale="90000"/>
          </a:bodyPr>
          <a:lstStyle/>
          <a:p>
            <a:r>
              <a:rPr lang="hr-HR" sz="2800" dirty="0" smtClean="0"/>
              <a:t>M.Jula Ivanišević Kata</a:t>
            </a:r>
            <a:endParaRPr lang="hr-HR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67544" y="1052737"/>
            <a:ext cx="4320480" cy="504056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vi-VN" sz="2800" dirty="0" smtClean="0"/>
              <a:t>rođena 25. studenoga 1893. u selu Godinjaku kod Nove Gradiške,</a:t>
            </a:r>
            <a:endParaRPr lang="hr-HR" sz="2800" dirty="0" smtClean="0"/>
          </a:p>
          <a:p>
            <a:pPr>
              <a:buFont typeface="Arial" pitchFamily="34" charset="0"/>
              <a:buChar char="•"/>
            </a:pPr>
            <a:r>
              <a:rPr lang="hr-HR" sz="2800" smtClean="0"/>
              <a:t>Roditelji Nikola </a:t>
            </a:r>
            <a:r>
              <a:rPr lang="hr-HR" sz="2800" dirty="0" smtClean="0"/>
              <a:t>i Tera</a:t>
            </a:r>
          </a:p>
          <a:p>
            <a:pPr>
              <a:buFont typeface="Arial" pitchFamily="34" charset="0"/>
              <a:buChar char="•"/>
            </a:pPr>
            <a:r>
              <a:rPr lang="vi-VN" sz="2800" dirty="0" smtClean="0"/>
              <a:t>, Krštena je sljedeći dan, 26. studenoga, u župnoj crkvi sv. Antuna u Starom Petrovu Selu</a:t>
            </a:r>
            <a:endParaRPr lang="hr-HR" sz="2800" dirty="0" smtClean="0"/>
          </a:p>
          <a:p>
            <a:pPr>
              <a:buFont typeface="Arial" pitchFamily="34" charset="0"/>
              <a:buChar char="•"/>
            </a:pPr>
            <a:r>
              <a:rPr lang="hr-HR" sz="2800" dirty="0" smtClean="0"/>
              <a:t>Imala je 11 braće i sestri od kojih 5 umrlo</a:t>
            </a:r>
          </a:p>
          <a:p>
            <a:pPr>
              <a:buFont typeface="Arial" pitchFamily="34" charset="0"/>
              <a:buChar char="•"/>
            </a:pPr>
            <a:r>
              <a:rPr lang="hr-HR" sz="2800" dirty="0" smtClean="0"/>
              <a:t>podnijela je mučeništvo sa 48 godina života</a:t>
            </a:r>
          </a:p>
          <a:p>
            <a:pPr>
              <a:buFont typeface="Arial" pitchFamily="34" charset="0"/>
              <a:buChar char="•"/>
            </a:pPr>
            <a:endParaRPr lang="hr-HR" sz="2800" dirty="0" smtClean="0"/>
          </a:p>
        </p:txBody>
      </p:sp>
      <p:pic>
        <p:nvPicPr>
          <p:cNvPr id="5" name="Content Placeholder 4" descr="kata-s-jula-ivanisevic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433694" y="908720"/>
            <a:ext cx="2954729" cy="3317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91264" cy="1162050"/>
          </a:xfrm>
        </p:spPr>
        <p:txBody>
          <a:bodyPr/>
          <a:lstStyle/>
          <a:p>
            <a:r>
              <a:rPr lang="hr-HR" dirty="0" smtClean="0"/>
              <a:t>                           </a:t>
            </a:r>
            <a:r>
              <a:rPr lang="hr-HR" sz="4400" dirty="0" smtClean="0"/>
              <a:t>njezine poruke</a:t>
            </a:r>
            <a:endParaRPr lang="hr-HR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8686800" cy="4602163"/>
          </a:xfrm>
        </p:spPr>
        <p:txBody>
          <a:bodyPr>
            <a:normAutofit/>
          </a:bodyPr>
          <a:lstStyle/>
          <a:p>
            <a:r>
              <a:rPr lang="hr-HR" sz="2800" dirty="0" smtClean="0"/>
              <a:t>M.JULA IVANIŠEVIĆ</a:t>
            </a:r>
            <a:r>
              <a:rPr lang="vi-VN" sz="2800" dirty="0" smtClean="0"/>
              <a:t>Iz nekoliko sačuvanih pisama izbija ljepota njezine duše</a:t>
            </a:r>
            <a:r>
              <a:rPr lang="hr-HR" sz="2800" dirty="0" smtClean="0"/>
              <a:t>.</a:t>
            </a:r>
            <a:r>
              <a:rPr lang="vi-VN" sz="2800" dirty="0" smtClean="0"/>
              <a:t>U jednom od tih pisama nećakinju s. Ljiljanu, tada mladu djevojku, savjetuje: „Nastoj svim silama nasljedovati presvetu Djevicu, osobito u njezinoj skromnosti i poniznosti. Poniznost je temelj svakoj krjeposti, a oholost početak svakom zlu.“u istom pismu nastavlja: „Svi smo slabi i bijedni dokle god živimo na ovome svijetu pa trebamo puno milosti i pomoći Božje. Moli, moli često pa makar i kratko jer samo nas molitva čuva od propasti.“</a:t>
            </a:r>
            <a:endParaRPr lang="hr-HR" sz="2800" dirty="0" smtClean="0"/>
          </a:p>
          <a:p>
            <a:endParaRPr lang="hr-HR" sz="2800" dirty="0" smtClean="0"/>
          </a:p>
          <a:p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 flipH="1">
            <a:off x="9324528" y="273050"/>
            <a:ext cx="216024" cy="5853113"/>
          </a:xfrm>
        </p:spPr>
        <p:txBody>
          <a:bodyPr/>
          <a:lstStyle/>
          <a:p>
            <a:endParaRPr lang="hr-HR" dirty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Foto_(2)_360_270_s_c1_c_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3008313" cy="1124744"/>
          </a:xfrm>
        </p:spPr>
        <p:txBody>
          <a:bodyPr>
            <a:normAutofit/>
          </a:bodyPr>
          <a:lstStyle/>
          <a:p>
            <a:r>
              <a:rPr lang="hr-HR" sz="2800" dirty="0" err="1" smtClean="0"/>
              <a:t>M.Berchmana</a:t>
            </a:r>
            <a:r>
              <a:rPr lang="hr-HR" sz="2800" dirty="0" smtClean="0"/>
              <a:t> </a:t>
            </a:r>
            <a:r>
              <a:rPr lang="hr-HR" sz="2800" dirty="0" err="1" smtClean="0"/>
              <a:t>Leidenix</a:t>
            </a:r>
            <a:endParaRPr lang="hr-HR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052736"/>
            <a:ext cx="4042792" cy="5073427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vi-VN" sz="2600" dirty="0" smtClean="0"/>
              <a:t>rođena je 28. studenoga 1865. u Enzersdorfu na rijeci Fischi, nedaleko od Beča u Austriji</a:t>
            </a:r>
            <a:endParaRPr lang="hr-HR" sz="2600" dirty="0" smtClean="0"/>
          </a:p>
          <a:p>
            <a:pPr>
              <a:buFont typeface="Arial" pitchFamily="34" charset="0"/>
              <a:buChar char="•"/>
            </a:pPr>
            <a:r>
              <a:rPr lang="vi-VN" sz="2600" dirty="0" smtClean="0"/>
              <a:t>oca Michaela i majke Josefe, rođene Benkhofer.</a:t>
            </a:r>
            <a:endParaRPr lang="hr-HR" sz="2600" dirty="0" smtClean="0"/>
          </a:p>
          <a:p>
            <a:pPr>
              <a:buFont typeface="Arial" pitchFamily="34" charset="0"/>
              <a:buChar char="•"/>
            </a:pPr>
            <a:r>
              <a:rPr lang="vi-VN" sz="2600" dirty="0" smtClean="0"/>
              <a:t> Krštena je nakon dva dana u župnoj crkvi sv. Tome apostola</a:t>
            </a:r>
            <a:r>
              <a:rPr lang="hr-HR" sz="2800" dirty="0" smtClean="0"/>
              <a:t>Ubijena  je 23 </a:t>
            </a:r>
            <a:r>
              <a:rPr lang="pl-PL" sz="2800" dirty="0" smtClean="0"/>
              <a:t>prosinca 1941. u šumi kod Sjetline kada je imala 76 godina.</a:t>
            </a:r>
            <a:endParaRPr lang="hr-HR" sz="2800" dirty="0" smtClean="0"/>
          </a:p>
          <a:p>
            <a:pPr>
              <a:buFont typeface="Arial" pitchFamily="34" charset="0"/>
              <a:buChar char="•"/>
            </a:pPr>
            <a:endParaRPr lang="hr-HR" sz="2600" dirty="0" smtClean="0"/>
          </a:p>
        </p:txBody>
      </p:sp>
      <p:pic>
        <p:nvPicPr>
          <p:cNvPr id="5" name="Content Placeholder 4" descr="karoline-anna-s-berchemana-leidenix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860032" y="764704"/>
            <a:ext cx="3024018" cy="47524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91264" cy="1162050"/>
          </a:xfrm>
        </p:spPr>
        <p:txBody>
          <a:bodyPr>
            <a:normAutofit/>
          </a:bodyPr>
          <a:lstStyle/>
          <a:p>
            <a:r>
              <a:rPr lang="hr-HR" sz="3200" dirty="0" smtClean="0"/>
              <a:t>   Njezine poruke i zahvale od drugih</a:t>
            </a:r>
            <a:endParaRPr lang="hr-HR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95536" y="1484784"/>
            <a:ext cx="8363272" cy="4602163"/>
          </a:xfrm>
        </p:spPr>
        <p:txBody>
          <a:bodyPr>
            <a:noAutofit/>
          </a:bodyPr>
          <a:lstStyle/>
          <a:p>
            <a:r>
              <a:rPr lang="hr-HR" sz="3000" dirty="0" smtClean="0"/>
              <a:t>O</a:t>
            </a:r>
            <a:r>
              <a:rPr lang="vi-VN" sz="3000" dirty="0" smtClean="0"/>
              <a:t>vako sažimlje čitav svoj život: „Za dvoje sam Bogu beskrajno zahvalna: da sam rođena i odgojena u katoličkoj vjeri i da sam postala redovnica.</a:t>
            </a:r>
            <a:endParaRPr lang="hr-HR" sz="3000" dirty="0" smtClean="0"/>
          </a:p>
          <a:p>
            <a:r>
              <a:rPr lang="hr-HR" sz="3000" dirty="0" smtClean="0"/>
              <a:t>njezin bivši zarućnik  svjedoči: „Sve je sile upotrijebila da nas dobro pripravi za budući redovnički život i što više približi dragom Bogu.“</a:t>
            </a:r>
          </a:p>
          <a:p>
            <a:r>
              <a:rPr lang="hr-HR" sz="3000" dirty="0" smtClean="0"/>
              <a:t>Sestra Berta:</a:t>
            </a:r>
            <a:r>
              <a:rPr lang="pl-PL" sz="3000" dirty="0" smtClean="0"/>
              <a:t>To je bila jedna jako sveta i pobožna duša, puna Boga. Bila nam je svima prava majka. Borila se za nas kao lavic</a:t>
            </a:r>
            <a:endParaRPr lang="hr-HR" sz="3000" dirty="0" smtClean="0"/>
          </a:p>
          <a:p>
            <a:endParaRPr lang="hr-HR" sz="3000" dirty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266</TotalTime>
  <Words>741</Words>
  <Application>Microsoft Office PowerPoint</Application>
  <PresentationFormat>On-screen Show (4:3)</PresentationFormat>
  <Paragraphs>44</Paragraphs>
  <Slides>19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Apex</vt:lpstr>
      <vt:lpstr>Blažene drinske mučenice</vt:lpstr>
      <vt:lpstr>O njima</vt:lpstr>
      <vt:lpstr>Kako se to dogodilo ?.</vt:lpstr>
      <vt:lpstr>M.Jula Ivanišević Kata</vt:lpstr>
      <vt:lpstr>                           njezine poruke</vt:lpstr>
      <vt:lpstr>PowerPoint Presentation</vt:lpstr>
      <vt:lpstr>M.Berchmana Leidenix</vt:lpstr>
      <vt:lpstr>   Njezine poruke i zahvale od drugih</vt:lpstr>
      <vt:lpstr>PowerPoint Presentation</vt:lpstr>
      <vt:lpstr>s. Krizina Bojanc </vt:lpstr>
      <vt:lpstr>           Zahvale njoj od drugih</vt:lpstr>
      <vt:lpstr>PowerPoint Presentation</vt:lpstr>
      <vt:lpstr>s. Antonija Fabjan</vt:lpstr>
      <vt:lpstr>        Zahvale njoj od drugih </vt:lpstr>
      <vt:lpstr>PowerPoint Presentation</vt:lpstr>
      <vt:lpstr>s. Bernadeta Banja Terezija</vt:lpstr>
      <vt:lpstr>           Njezina poruka života</vt:lpstr>
      <vt:lpstr>PowerPoint Presentation</vt:lpstr>
      <vt:lpstr>Hvala na pažnji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Blažene drinske mučenice</dc:title>
  <dc:creator>Lenovo</dc:creator>
  <cp:lastModifiedBy>Korisnik</cp:lastModifiedBy>
  <cp:revision>29</cp:revision>
  <dcterms:created xsi:type="dcterms:W3CDTF">2017-04-14T09:51:12Z</dcterms:created>
  <dcterms:modified xsi:type="dcterms:W3CDTF">2020-02-12T20:08:42Z</dcterms:modified>
</cp:coreProperties>
</file>