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defaultTextStyle>
    <a:defPPr lvl="0">
      <a:defRPr lang="sr-Latn-R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9DC4-0C7A-4304-A152-ED8A978A9640}" type="datetimeFigureOut">
              <a:rPr lang="hr-HR" smtClean="0"/>
              <a:t>3.5.2017.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57F6-2891-4E0B-B44E-886C0079CC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151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9DC4-0C7A-4304-A152-ED8A978A9640}" type="datetimeFigureOut">
              <a:rPr lang="hr-HR" smtClean="0"/>
              <a:t>3.5.2017.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57F6-2891-4E0B-B44E-886C0079CC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002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9DC4-0C7A-4304-A152-ED8A978A9640}" type="datetimeFigureOut">
              <a:rPr lang="hr-HR" smtClean="0"/>
              <a:t>3.5.2017.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57F6-2891-4E0B-B44E-886C0079CC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3983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B875-E4E4-4542-8ACB-1C6441086B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ED2A-AB70-4CF0-81AF-456988C0252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542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B875-E4E4-4542-8ACB-1C6441086B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ED2A-AB70-4CF0-81AF-456988C0252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14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B875-E4E4-4542-8ACB-1C6441086B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ED2A-AB70-4CF0-81AF-456988C0252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27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B875-E4E4-4542-8ACB-1C6441086B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ED2A-AB70-4CF0-81AF-456988C0252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9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B875-E4E4-4542-8ACB-1C6441086B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ED2A-AB70-4CF0-81AF-456988C0252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426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B875-E4E4-4542-8ACB-1C6441086B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ED2A-AB70-4CF0-81AF-456988C0252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40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B875-E4E4-4542-8ACB-1C6441086B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ED2A-AB70-4CF0-81AF-456988C0252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28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B875-E4E4-4542-8ACB-1C6441086B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ED2A-AB70-4CF0-81AF-456988C0252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1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9DC4-0C7A-4304-A152-ED8A978A9640}" type="datetimeFigureOut">
              <a:rPr lang="hr-HR" smtClean="0"/>
              <a:t>3.5.2017.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57F6-2891-4E0B-B44E-886C0079CC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7606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B875-E4E4-4542-8ACB-1C6441086B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ED2A-AB70-4CF0-81AF-456988C0252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394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B875-E4E4-4542-8ACB-1C6441086B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ED2A-AB70-4CF0-81AF-456988C0252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34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B875-E4E4-4542-8ACB-1C6441086B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ED2A-AB70-4CF0-81AF-456988C0252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5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9DC4-0C7A-4304-A152-ED8A978A9640}" type="datetimeFigureOut">
              <a:rPr lang="hr-HR" smtClean="0"/>
              <a:t>3.5.2017.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57F6-2891-4E0B-B44E-886C0079CC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467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9DC4-0C7A-4304-A152-ED8A978A9640}" type="datetimeFigureOut">
              <a:rPr lang="hr-HR" smtClean="0"/>
              <a:t>3.5.2017.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57F6-2891-4E0B-B44E-886C0079CC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092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9DC4-0C7A-4304-A152-ED8A978A9640}" type="datetimeFigureOut">
              <a:rPr lang="hr-HR" smtClean="0"/>
              <a:t>3.5.2017.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57F6-2891-4E0B-B44E-886C0079CC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891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9DC4-0C7A-4304-A152-ED8A978A9640}" type="datetimeFigureOut">
              <a:rPr lang="hr-HR" smtClean="0"/>
              <a:t>3.5.2017.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57F6-2891-4E0B-B44E-886C0079CC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986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9DC4-0C7A-4304-A152-ED8A978A9640}" type="datetimeFigureOut">
              <a:rPr lang="hr-HR" smtClean="0"/>
              <a:t>3.5.2017.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57F6-2891-4E0B-B44E-886C0079CC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075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9DC4-0C7A-4304-A152-ED8A978A9640}" type="datetimeFigureOut">
              <a:rPr lang="hr-HR" smtClean="0"/>
              <a:t>3.5.2017.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57F6-2891-4E0B-B44E-886C0079CC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4244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9DC4-0C7A-4304-A152-ED8A978A9640}" type="datetimeFigureOut">
              <a:rPr lang="hr-HR" smtClean="0"/>
              <a:t>3.5.2017.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57F6-2891-4E0B-B44E-886C0079CC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028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69DC4-0C7A-4304-A152-ED8A978A9640}" type="datetimeFigureOut">
              <a:rPr lang="hr-HR" smtClean="0"/>
              <a:t>3.5.2017.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557F6-2891-4E0B-B44E-886C0079CC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599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0B875-E4E4-4542-8ACB-1C6441086B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3.5.2017.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AED2A-AB70-4CF0-81AF-456988C0252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2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5472" y="1986271"/>
            <a:ext cx="7772400" cy="928694"/>
          </a:xfrm>
        </p:spPr>
        <p:txBody>
          <a:bodyPr>
            <a:normAutofit fontScale="90000"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hr-HR" dirty="0" smtClean="0"/>
              <a:t>What is the climate </a:t>
            </a:r>
            <a:r>
              <a:rPr lang="hr-HR" dirty="0" err="1" smtClean="0"/>
              <a:t>like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Mediterranean part of Croatia?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5472" y="3862706"/>
            <a:ext cx="8001056" cy="3500462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lphaLcParenR"/>
            </a:pPr>
            <a:r>
              <a:rPr lang="hr-HR" dirty="0" smtClean="0">
                <a:solidFill>
                  <a:schemeClr val="tx1"/>
                </a:solidFill>
              </a:rPr>
              <a:t>Winters are cold and snowy and summers are rainy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 smtClean="0">
                <a:solidFill>
                  <a:schemeClr val="tx1"/>
                </a:solidFill>
              </a:rPr>
              <a:t>Winters are snowy and summers are hot and dry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 smtClean="0">
                <a:solidFill>
                  <a:schemeClr val="tx1"/>
                </a:solidFill>
              </a:rPr>
              <a:t>Winters are mild and rainy and summers are hot and dry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 smtClean="0">
                <a:solidFill>
                  <a:schemeClr val="tx1"/>
                </a:solidFill>
              </a:rPr>
              <a:t>Winters are mild and rainy and summers are mild as well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8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20" y="428604"/>
            <a:ext cx="86581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/>
              <a:t>6</a:t>
            </a:r>
            <a:r>
              <a:rPr lang="hr-HR" dirty="0" smtClean="0"/>
              <a:t>. </a:t>
            </a:r>
            <a:r>
              <a:rPr lang="hr-HR" dirty="0" smtClean="0"/>
              <a:t>If you think the sentence is true circle YES if you think it´s incorrect circle NO!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1158" y="2071679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hr-HR" sz="2800" dirty="0"/>
              <a:t>Lavander is a herb used on pizza.  </a:t>
            </a:r>
          </a:p>
          <a:p>
            <a:pPr marL="514350" indent="-514350">
              <a:buNone/>
            </a:pPr>
            <a:r>
              <a:rPr lang="hr-HR" sz="2800" dirty="0"/>
              <a:t>     YES/NO</a:t>
            </a:r>
          </a:p>
          <a:p>
            <a:pPr marL="514350" indent="-514350">
              <a:buNone/>
            </a:pPr>
            <a:r>
              <a:rPr lang="hr-HR" sz="2800" dirty="0"/>
              <a:t>b) Vipers are vanomous snakes.</a:t>
            </a:r>
          </a:p>
          <a:p>
            <a:pPr marL="514350" indent="-514350">
              <a:buNone/>
            </a:pPr>
            <a:r>
              <a:rPr lang="hr-HR" sz="2800" dirty="0"/>
              <a:t>     YES/NO</a:t>
            </a:r>
          </a:p>
          <a:p>
            <a:pPr marL="514350" indent="-514350">
              <a:buNone/>
            </a:pPr>
            <a:r>
              <a:rPr lang="hr-HR" sz="2800" dirty="0"/>
              <a:t>c) Oregano keeps insects away</a:t>
            </a:r>
          </a:p>
          <a:p>
            <a:pPr marL="514350" indent="-514350">
              <a:buNone/>
            </a:pPr>
            <a:r>
              <a:rPr lang="hr-HR" sz="2800" dirty="0"/>
              <a:t>    YES/NO</a:t>
            </a:r>
          </a:p>
          <a:p>
            <a:pPr marL="514350" indent="-514350">
              <a:buNone/>
            </a:pPr>
            <a:r>
              <a:rPr lang="hr-HR" sz="2800" dirty="0"/>
              <a:t>d</a:t>
            </a:r>
            <a:r>
              <a:rPr lang="hr-HR" sz="2800" dirty="0" smtClean="0"/>
              <a:t>) </a:t>
            </a:r>
            <a:r>
              <a:rPr lang="hr-HR" sz="2800" dirty="0"/>
              <a:t>Immortelle produces essentials oils</a:t>
            </a:r>
          </a:p>
          <a:p>
            <a:pPr marL="514350" indent="-514350">
              <a:buNone/>
            </a:pPr>
            <a:r>
              <a:rPr lang="hr-HR" sz="2800" dirty="0"/>
              <a:t>    YES/NO</a:t>
            </a:r>
          </a:p>
        </p:txBody>
      </p:sp>
    </p:spTree>
    <p:extLst>
      <p:ext uri="{BB962C8B-B14F-4D97-AF65-F5344CB8AC3E}">
        <p14:creationId xmlns:p14="http://schemas.microsoft.com/office/powerpoint/2010/main" val="273338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66844" y="642918"/>
            <a:ext cx="9001156" cy="1143000"/>
          </a:xfrm>
        </p:spPr>
        <p:txBody>
          <a:bodyPr>
            <a:normAutofit fontScale="90000"/>
          </a:bodyPr>
          <a:lstStyle/>
          <a:p>
            <a:r>
              <a:rPr lang="hr-HR" dirty="0"/>
              <a:t>7</a:t>
            </a:r>
            <a:r>
              <a:rPr lang="hr-HR" dirty="0" smtClean="0"/>
              <a:t>. </a:t>
            </a:r>
            <a:r>
              <a:rPr lang="hr-HR" dirty="0" smtClean="0"/>
              <a:t>CIRCLE THE CORRECT SENTENCE ABOUT DALMATIAN WALL LIZARD!</a:t>
            </a:r>
            <a:br>
              <a:rPr lang="hr-HR" dirty="0" smtClean="0"/>
            </a:br>
            <a:r>
              <a:rPr lang="hr-HR" sz="3600" dirty="0"/>
              <a:t>( two answers are correct)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81158" y="3000373"/>
            <a:ext cx="8572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hr-HR" sz="2800" dirty="0"/>
              <a:t>Dalmatian wall lizard can be found on cliffs and rocks</a:t>
            </a:r>
          </a:p>
          <a:p>
            <a:pPr marL="342900" indent="-342900">
              <a:buFont typeface="+mj-lt"/>
              <a:buAutoNum type="alphaLcParenR"/>
            </a:pPr>
            <a:r>
              <a:rPr lang="hr-HR" sz="2800" dirty="0"/>
              <a:t>It rips off its tail in case of emergency/danger</a:t>
            </a:r>
          </a:p>
          <a:p>
            <a:pPr marL="342900" indent="-342900">
              <a:buFont typeface="+mj-lt"/>
              <a:buAutoNum type="alphaLcParenR"/>
            </a:pPr>
            <a:r>
              <a:rPr lang="hr-HR" sz="2800" dirty="0"/>
              <a:t>Its skin is covered in fur</a:t>
            </a:r>
          </a:p>
          <a:p>
            <a:pPr marL="342900" indent="-342900">
              <a:buFont typeface="+mj-lt"/>
              <a:buAutoNum type="alphaLcParenR"/>
            </a:pPr>
            <a:r>
              <a:rPr lang="hr-HR" sz="2800" dirty="0"/>
              <a:t>Dalmatian wall lizard is often thought to be vanomous snake</a:t>
            </a:r>
          </a:p>
        </p:txBody>
      </p:sp>
    </p:spTree>
    <p:extLst>
      <p:ext uri="{BB962C8B-B14F-4D97-AF65-F5344CB8AC3E}">
        <p14:creationId xmlns:p14="http://schemas.microsoft.com/office/powerpoint/2010/main" val="415551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8</a:t>
            </a:r>
            <a:r>
              <a:rPr lang="hr-HR" dirty="0" smtClean="0"/>
              <a:t>. </a:t>
            </a:r>
            <a:r>
              <a:rPr lang="hr-HR" dirty="0" smtClean="0"/>
              <a:t>Why are bees important for people and mindkind?</a:t>
            </a: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2024034" y="2143117"/>
            <a:ext cx="83582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hr-HR" sz="2800" dirty="0"/>
              <a:t>They are essential for the flow of energy throught the body´s food chain</a:t>
            </a:r>
          </a:p>
          <a:p>
            <a:pPr marL="342900" indent="-342900">
              <a:buFont typeface="+mj-lt"/>
              <a:buAutoNum type="alphaLcParenR"/>
            </a:pPr>
            <a:r>
              <a:rPr lang="hr-HR" sz="2800" dirty="0"/>
              <a:t>They are important for the proces of photosynthesis</a:t>
            </a:r>
          </a:p>
          <a:p>
            <a:pPr marL="342900" indent="-342900">
              <a:buFont typeface="+mj-lt"/>
              <a:buAutoNum type="alphaLcParenR"/>
            </a:pPr>
            <a:r>
              <a:rPr lang="hr-HR" sz="2800" dirty="0"/>
              <a:t>Bees pollinate flowers</a:t>
            </a:r>
          </a:p>
          <a:p>
            <a:pPr marL="342900" indent="-342900">
              <a:buFont typeface="+mj-lt"/>
              <a:buAutoNum type="alphaLcParenR"/>
            </a:pPr>
            <a:r>
              <a:rPr lang="hr-HR" sz="2800" dirty="0"/>
              <a:t>They keep harmful insects away</a:t>
            </a:r>
          </a:p>
        </p:txBody>
      </p:sp>
    </p:spTree>
    <p:extLst>
      <p:ext uri="{BB962C8B-B14F-4D97-AF65-F5344CB8AC3E}">
        <p14:creationId xmlns:p14="http://schemas.microsoft.com/office/powerpoint/2010/main" val="228788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/>
              <a:t>9</a:t>
            </a:r>
            <a:r>
              <a:rPr lang="hr-HR" dirty="0" smtClean="0"/>
              <a:t>. </a:t>
            </a:r>
            <a:r>
              <a:rPr lang="hr-HR" dirty="0" smtClean="0"/>
              <a:t>Match the pictures with the corresponding animal.</a:t>
            </a: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6596066" y="2214554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VIPER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96066" y="3357562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 EAGLE-OWL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67504" y="4572008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CRICKET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794" y="4857760"/>
            <a:ext cx="2045848" cy="1533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56" y="3214687"/>
            <a:ext cx="2018524" cy="1460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9919" y="1714488"/>
            <a:ext cx="2047871" cy="1362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238348" y="1857364"/>
            <a:ext cx="7143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A</a:t>
            </a:r>
          </a:p>
          <a:p>
            <a:endParaRPr lang="hr-HR" sz="2800" dirty="0"/>
          </a:p>
          <a:p>
            <a:endParaRPr lang="hr-HR" sz="2800" dirty="0"/>
          </a:p>
          <a:p>
            <a:endParaRPr lang="hr-HR" sz="2800" dirty="0"/>
          </a:p>
          <a:p>
            <a:r>
              <a:rPr lang="hr-HR" sz="2800" dirty="0"/>
              <a:t>B</a:t>
            </a:r>
          </a:p>
          <a:p>
            <a:endParaRPr lang="hr-HR" sz="2800" dirty="0"/>
          </a:p>
          <a:p>
            <a:endParaRPr lang="hr-HR" sz="2800" dirty="0"/>
          </a:p>
          <a:p>
            <a:endParaRPr lang="hr-HR" sz="2800" dirty="0"/>
          </a:p>
          <a:p>
            <a:r>
              <a:rPr lang="hr-HR" sz="2800" dirty="0"/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53520" y="5715016"/>
            <a:ext cx="15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A3</a:t>
            </a:r>
          </a:p>
          <a:p>
            <a:r>
              <a:rPr lang="hr-HR" dirty="0"/>
              <a:t>B1</a:t>
            </a:r>
          </a:p>
          <a:p>
            <a:r>
              <a:rPr lang="hr-HR" dirty="0"/>
              <a:t>C2</a:t>
            </a:r>
          </a:p>
        </p:txBody>
      </p:sp>
    </p:spTree>
    <p:extLst>
      <p:ext uri="{BB962C8B-B14F-4D97-AF65-F5344CB8AC3E}">
        <p14:creationId xmlns:p14="http://schemas.microsoft.com/office/powerpoint/2010/main" val="316819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10</a:t>
            </a:r>
            <a:r>
              <a:rPr lang="hr-HR" dirty="0" smtClean="0"/>
              <a:t>. </a:t>
            </a:r>
            <a:r>
              <a:rPr lang="hr-HR" dirty="0" smtClean="0"/>
              <a:t>Circle the correct answer!</a:t>
            </a: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2024034" y="1928803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Hawk is...</a:t>
            </a:r>
            <a:endParaRPr lang="hr-H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166910" y="2928934"/>
            <a:ext cx="76438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hr-HR" sz="2800" dirty="0"/>
              <a:t>A vulture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800" dirty="0"/>
              <a:t>A raptor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800" dirty="0"/>
              <a:t>A songbird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800" dirty="0"/>
              <a:t>An insect</a:t>
            </a:r>
          </a:p>
        </p:txBody>
      </p:sp>
    </p:spTree>
    <p:extLst>
      <p:ext uri="{BB962C8B-B14F-4D97-AF65-F5344CB8AC3E}">
        <p14:creationId xmlns:p14="http://schemas.microsoft.com/office/powerpoint/2010/main" val="132719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5379" y="514822"/>
            <a:ext cx="7772400" cy="1470025"/>
          </a:xfrm>
        </p:spPr>
        <p:txBody>
          <a:bodyPr>
            <a:normAutofit fontScale="90000"/>
          </a:bodyPr>
          <a:lstStyle/>
          <a:p>
            <a:pPr marL="742950" indent="-742950" algn="l"/>
            <a:r>
              <a:rPr lang="hr-HR" dirty="0" smtClean="0"/>
              <a:t>2.  What kind of soil do mushrooms grow in?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9276" y="2529865"/>
            <a:ext cx="6400800" cy="1752600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lphaLcParenR"/>
            </a:pPr>
            <a:r>
              <a:rPr lang="hr-HR" dirty="0" smtClean="0">
                <a:solidFill>
                  <a:schemeClr val="tx1"/>
                </a:solidFill>
              </a:rPr>
              <a:t>Wet soil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 smtClean="0">
                <a:solidFill>
                  <a:schemeClr val="tx1"/>
                </a:solidFill>
              </a:rPr>
              <a:t>Dry soil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 smtClean="0">
                <a:solidFill>
                  <a:schemeClr val="tx1"/>
                </a:solidFill>
              </a:rPr>
              <a:t>Fertile soil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 smtClean="0">
                <a:solidFill>
                  <a:schemeClr val="tx1"/>
                </a:solidFill>
              </a:rPr>
              <a:t>Stony soil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4034" y="285729"/>
            <a:ext cx="8358246" cy="1470025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3</a:t>
            </a:r>
            <a:r>
              <a:rPr lang="hr-HR" sz="4000" dirty="0"/>
              <a:t>. Circle the correct answer about lichens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3200" dirty="0"/>
              <a:t>     (two answers are correct)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8348" y="1857364"/>
            <a:ext cx="7858180" cy="4500594"/>
          </a:xfrm>
        </p:spPr>
        <p:txBody>
          <a:bodyPr/>
          <a:lstStyle/>
          <a:p>
            <a:pPr marL="514350" indent="-514350" algn="l">
              <a:buFont typeface="+mj-lt"/>
              <a:buAutoNum type="alphaLcParenR"/>
            </a:pPr>
            <a:endParaRPr lang="hr-HR" dirty="0" smtClean="0"/>
          </a:p>
          <a:p>
            <a:pPr marL="514350" indent="-514350" algn="l">
              <a:buFont typeface="+mj-lt"/>
              <a:buAutoNum type="alphaLcParenR"/>
            </a:pPr>
            <a:r>
              <a:rPr lang="hr-HR" dirty="0" smtClean="0">
                <a:solidFill>
                  <a:schemeClr val="tx1"/>
                </a:solidFill>
              </a:rPr>
              <a:t> Lichen is relationship between algae and mushrooms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 smtClean="0">
                <a:solidFill>
                  <a:schemeClr val="tx1"/>
                </a:solidFill>
              </a:rPr>
              <a:t> Lichen is relationship between algae and moss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 smtClean="0">
                <a:solidFill>
                  <a:schemeClr val="tx1"/>
                </a:solidFill>
              </a:rPr>
              <a:t>Lichens are very sensitive to air pollution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 smtClean="0">
                <a:solidFill>
                  <a:schemeClr val="tx1"/>
                </a:solidFill>
              </a:rPr>
              <a:t>They can be found in polluted areas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64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6976" y="714356"/>
            <a:ext cx="1511316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837378" y="193270"/>
            <a:ext cx="3214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/>
              <a:t>4</a:t>
            </a:r>
            <a:r>
              <a:rPr lang="hr-HR" sz="4400" dirty="0" smtClean="0"/>
              <a:t>. </a:t>
            </a:r>
            <a:r>
              <a:rPr lang="hr-HR" sz="4400" dirty="0" err="1" smtClean="0"/>
              <a:t>Connect</a:t>
            </a:r>
            <a:endParaRPr lang="hr-HR" sz="4400" dirty="0"/>
          </a:p>
        </p:txBody>
      </p:sp>
      <p:pic>
        <p:nvPicPr>
          <p:cNvPr id="6" name="Picture 10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5538" y="5214950"/>
            <a:ext cx="2087930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Rezultat slika za alepski b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3" b="12510"/>
          <a:stretch/>
        </p:blipFill>
        <p:spPr bwMode="auto">
          <a:xfrm>
            <a:off x="2666976" y="3786190"/>
            <a:ext cx="1872208" cy="136815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4" descr="Rezultat slika za dalmatinski crni b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01" y="2285993"/>
            <a:ext cx="1944665" cy="1296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38942" y="2428868"/>
            <a:ext cx="3000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/>
              <a:t>1  - HOLM OAK    TREE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10380" y="4071943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/>
              <a:t>2  - PINE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81158" y="1142985"/>
            <a:ext cx="5715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A</a:t>
            </a:r>
          </a:p>
          <a:p>
            <a:endParaRPr lang="hr-HR" sz="3600" dirty="0"/>
          </a:p>
          <a:p>
            <a:r>
              <a:rPr lang="hr-HR" sz="3600" dirty="0"/>
              <a:t>B</a:t>
            </a:r>
          </a:p>
          <a:p>
            <a:endParaRPr lang="hr-HR" sz="3600" dirty="0"/>
          </a:p>
          <a:p>
            <a:endParaRPr lang="hr-HR" sz="3600" dirty="0"/>
          </a:p>
          <a:p>
            <a:r>
              <a:rPr lang="hr-HR" sz="3600" dirty="0"/>
              <a:t>C</a:t>
            </a:r>
          </a:p>
          <a:p>
            <a:endParaRPr lang="hr-HR" sz="3600" dirty="0"/>
          </a:p>
          <a:p>
            <a:endParaRPr lang="hr-HR" sz="3600" dirty="0"/>
          </a:p>
          <a:p>
            <a:r>
              <a:rPr lang="hr-HR" sz="3600" dirty="0"/>
              <a:t>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7570" y="5214951"/>
            <a:ext cx="2786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A1</a:t>
            </a:r>
          </a:p>
          <a:p>
            <a:r>
              <a:rPr lang="hr-HR" dirty="0"/>
              <a:t>B2</a:t>
            </a:r>
          </a:p>
          <a:p>
            <a:r>
              <a:rPr lang="hr-HR" dirty="0"/>
              <a:t>C2</a:t>
            </a:r>
          </a:p>
          <a:p>
            <a:r>
              <a:rPr lang="hr-HR" dirty="0"/>
              <a:t>D1</a:t>
            </a:r>
          </a:p>
        </p:txBody>
      </p:sp>
    </p:spTree>
    <p:extLst>
      <p:ext uri="{BB962C8B-B14F-4D97-AF65-F5344CB8AC3E}">
        <p14:creationId xmlns:p14="http://schemas.microsoft.com/office/powerpoint/2010/main" val="127858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/>
              <a:t>5</a:t>
            </a:r>
            <a:r>
              <a:rPr lang="hr-HR" dirty="0" smtClean="0"/>
              <a:t>. </a:t>
            </a:r>
            <a:r>
              <a:rPr lang="hr-HR" dirty="0" err="1" smtClean="0"/>
              <a:t>Guess</a:t>
            </a:r>
            <a:r>
              <a:rPr lang="hr-HR" dirty="0" smtClean="0"/>
              <a:t> </a:t>
            </a:r>
            <a:r>
              <a:rPr lang="hr-HR" dirty="0" err="1" smtClean="0"/>
              <a:t>who</a:t>
            </a:r>
            <a:r>
              <a:rPr lang="hr-HR" dirty="0" smtClean="0"/>
              <a:t> am I</a:t>
            </a:r>
            <a:r>
              <a:rPr lang="hr-HR" dirty="0" smtClean="0"/>
              <a:t>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472518" cy="4525963"/>
          </a:xfrm>
        </p:spPr>
        <p:txBody>
          <a:bodyPr/>
          <a:lstStyle/>
          <a:p>
            <a:r>
              <a:rPr lang="hr-HR" dirty="0" smtClean="0"/>
              <a:t>I am sour-sweet citrus, rich source of vitamin C. Who am I?</a:t>
            </a:r>
          </a:p>
          <a:p>
            <a:pPr>
              <a:buNone/>
            </a:pPr>
            <a:r>
              <a:rPr lang="hr-HR" dirty="0" smtClean="0"/>
              <a:t> </a:t>
            </a:r>
          </a:p>
          <a:p>
            <a:pPr>
              <a:buNone/>
            </a:pPr>
            <a:r>
              <a:rPr lang="hr-HR" dirty="0" smtClean="0"/>
              <a:t>ORANGE</a:t>
            </a:r>
          </a:p>
        </p:txBody>
      </p:sp>
      <p:pic>
        <p:nvPicPr>
          <p:cNvPr id="4" name="Picture 3" descr="preuzm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3143249"/>
            <a:ext cx="3460805" cy="2909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279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For one litre of my oil you will need a tonne of fresh flowers. Who am I?</a:t>
            </a:r>
          </a:p>
          <a:p>
            <a:pPr>
              <a:buNone/>
            </a:pPr>
            <a:r>
              <a:rPr lang="hr-HR" dirty="0" smtClean="0"/>
              <a:t>    </a:t>
            </a:r>
          </a:p>
          <a:p>
            <a:pPr>
              <a:buNone/>
            </a:pPr>
            <a:r>
              <a:rPr lang="hr-HR" dirty="0" smtClean="0"/>
              <a:t>    IMMORTELLE</a:t>
            </a:r>
            <a:endParaRPr lang="hr-HR" dirty="0"/>
          </a:p>
        </p:txBody>
      </p:sp>
      <p:pic>
        <p:nvPicPr>
          <p:cNvPr id="4" name="Picture 3" descr="Smilje-3-plantaza-u-Hercegovi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2" y="3571876"/>
            <a:ext cx="3121152" cy="2340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003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My fresh, floral scent can make you feel calm.</a:t>
            </a:r>
          </a:p>
          <a:p>
            <a:pPr>
              <a:buNone/>
            </a:pPr>
            <a:r>
              <a:rPr lang="hr-HR" dirty="0" smtClean="0"/>
              <a:t>    Who am I?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LAVANDER</a:t>
            </a:r>
            <a:endParaRPr lang="hr-HR" dirty="0"/>
          </a:p>
        </p:txBody>
      </p:sp>
      <p:pic>
        <p:nvPicPr>
          <p:cNvPr id="4" name="Picture 3" descr="preuzmi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563" y="3357562"/>
            <a:ext cx="2752727" cy="2072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996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 am used for making oil rich in monounsaturated fatty acids and vitamin E. This oil is used as healthy fat.</a:t>
            </a:r>
          </a:p>
          <a:p>
            <a:pPr>
              <a:buNone/>
            </a:pPr>
            <a:r>
              <a:rPr lang="hr-HR" dirty="0" smtClean="0"/>
              <a:t>     Who am I?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  OLIVE</a:t>
            </a:r>
            <a:endParaRPr lang="hr-HR" dirty="0"/>
          </a:p>
        </p:txBody>
      </p:sp>
      <p:pic>
        <p:nvPicPr>
          <p:cNvPr id="4" name="Picture 3" descr="preuzmi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80" y="3357562"/>
            <a:ext cx="2205040" cy="2943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399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 am flowering plant. My fruit is tastefull grapes used for producting wine.</a:t>
            </a:r>
          </a:p>
          <a:p>
            <a:pPr>
              <a:buNone/>
            </a:pPr>
            <a:r>
              <a:rPr lang="hr-HR" dirty="0" smtClean="0"/>
              <a:t>    Who am I?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 VINEYARD</a:t>
            </a:r>
            <a:endParaRPr lang="hr-HR" dirty="0"/>
          </a:p>
        </p:txBody>
      </p:sp>
      <p:pic>
        <p:nvPicPr>
          <p:cNvPr id="4" name="Picture 3" descr="preuzm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563" y="3500438"/>
            <a:ext cx="3191415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7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sustava Office">
  <a:themeElements>
    <a:clrScheme name="Elementarn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