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4" r:id="rId6"/>
    <p:sldId id="267" r:id="rId7"/>
    <p:sldId id="268" r:id="rId8"/>
    <p:sldId id="270" r:id="rId9"/>
    <p:sldId id="284" r:id="rId10"/>
    <p:sldId id="274" r:id="rId11"/>
    <p:sldId id="275" r:id="rId12"/>
    <p:sldId id="278" r:id="rId13"/>
    <p:sldId id="276" r:id="rId14"/>
    <p:sldId id="279" r:id="rId15"/>
    <p:sldId id="281" r:id="rId16"/>
    <p:sldId id="277" r:id="rId17"/>
    <p:sldId id="280" r:id="rId18"/>
    <p:sldId id="283" r:id="rId19"/>
    <p:sldId id="282" r:id="rId2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99FF33"/>
    <a:srgbClr val="21FF36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>
      <p:cViewPr varScale="1">
        <p:scale>
          <a:sx n="19" d="100"/>
          <a:sy n="19" d="100"/>
        </p:scale>
        <p:origin x="323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7BAC5-461B-4E99-A633-E48765C38DA4}" type="datetimeFigureOut">
              <a:rPr lang="sr-Latn-CS" smtClean="0"/>
              <a:pPr/>
              <a:t>20.10.2019.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AEF95-F5E8-4F1B-B6AC-C765602531C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1577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r-HR">
                <a:solidFill>
                  <a:srgbClr val="000000"/>
                </a:solidFill>
              </a:rPr>
              <a:t>Jedna košnica može imati i do 30 000 jedinki.</a:t>
            </a:r>
          </a:p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88A1B-360F-4704-B899-EE267A837618}" type="slidenum">
              <a:rPr lang="hr-HR" smtClean="0"/>
              <a:pPr>
                <a:defRPr/>
              </a:pPr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2089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B875-E4E4-4542-8ACB-1C6441086B7E}" type="datetimeFigureOut">
              <a:rPr lang="hr-HR" smtClean="0"/>
              <a:pPr/>
              <a:t>20.10.2019.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ED2A-AB70-4CF0-81AF-456988C0252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2139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B875-E4E4-4542-8ACB-1C6441086B7E}" type="datetimeFigureOut">
              <a:rPr lang="hr-HR" smtClean="0"/>
              <a:pPr/>
              <a:t>20.10.2019.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ED2A-AB70-4CF0-81AF-456988C0252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652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B875-E4E4-4542-8ACB-1C6441086B7E}" type="datetimeFigureOut">
              <a:rPr lang="hr-HR" smtClean="0"/>
              <a:pPr/>
              <a:t>20.10.2019.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ED2A-AB70-4CF0-81AF-456988C0252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570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B875-E4E4-4542-8ACB-1C6441086B7E}" type="datetimeFigureOut">
              <a:rPr lang="hr-HR" smtClean="0"/>
              <a:pPr/>
              <a:t>20.10.2019.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ED2A-AB70-4CF0-81AF-456988C0252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7971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B875-E4E4-4542-8ACB-1C6441086B7E}" type="datetimeFigureOut">
              <a:rPr lang="hr-HR" smtClean="0"/>
              <a:pPr/>
              <a:t>20.10.2019.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ED2A-AB70-4CF0-81AF-456988C0252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6783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B875-E4E4-4542-8ACB-1C6441086B7E}" type="datetimeFigureOut">
              <a:rPr lang="hr-HR" smtClean="0"/>
              <a:pPr/>
              <a:t>20.10.2019.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ED2A-AB70-4CF0-81AF-456988C0252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3971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B875-E4E4-4542-8ACB-1C6441086B7E}" type="datetimeFigureOut">
              <a:rPr lang="hr-HR" smtClean="0"/>
              <a:pPr/>
              <a:t>20.10.2019.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ED2A-AB70-4CF0-81AF-456988C0252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2286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B875-E4E4-4542-8ACB-1C6441086B7E}" type="datetimeFigureOut">
              <a:rPr lang="hr-HR" smtClean="0"/>
              <a:pPr/>
              <a:t>20.10.2019.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ED2A-AB70-4CF0-81AF-456988C0252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043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B875-E4E4-4542-8ACB-1C6441086B7E}" type="datetimeFigureOut">
              <a:rPr lang="hr-HR" smtClean="0"/>
              <a:pPr/>
              <a:t>20.10.2019.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ED2A-AB70-4CF0-81AF-456988C0252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4793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B875-E4E4-4542-8ACB-1C6441086B7E}" type="datetimeFigureOut">
              <a:rPr lang="hr-HR" smtClean="0"/>
              <a:pPr/>
              <a:t>20.10.2019.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ED2A-AB70-4CF0-81AF-456988C0252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004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B875-E4E4-4542-8ACB-1C6441086B7E}" type="datetimeFigureOut">
              <a:rPr lang="hr-HR" smtClean="0"/>
              <a:pPr/>
              <a:t>20.10.2019.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ED2A-AB70-4CF0-81AF-456988C0252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627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0B875-E4E4-4542-8ACB-1C6441086B7E}" type="datetimeFigureOut">
              <a:rPr lang="hr-HR" smtClean="0"/>
              <a:pPr/>
              <a:t>20.10.2019.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AED2A-AB70-4CF0-81AF-456988C0252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316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772400" cy="1470025"/>
          </a:xfrm>
        </p:spPr>
        <p:txBody>
          <a:bodyPr>
            <a:noAutofit/>
          </a:bodyPr>
          <a:lstStyle/>
          <a:p>
            <a:pPr marL="182880"/>
            <a:r>
              <a:rPr lang="hr-HR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PLANTS AND ANIMALS OF THE ADRIATIC COAST</a:t>
            </a:r>
            <a:endParaRPr lang="hr-HR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68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148064" y="2413422"/>
            <a:ext cx="3811960" cy="1599108"/>
          </a:xfrm>
        </p:spPr>
        <p:txBody>
          <a:bodyPr>
            <a:normAutofit fontScale="90000"/>
          </a:bodyPr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FLOWERS AND ANIMALS ON THE FIELDS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4859155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3693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28624"/>
            <a:ext cx="3257576" cy="1143000"/>
          </a:xfrm>
        </p:spPr>
        <p:txBody>
          <a:bodyPr>
            <a:normAutofit/>
          </a:bodyPr>
          <a:lstStyle/>
          <a:p>
            <a:r>
              <a:rPr lang="hr-HR" dirty="0"/>
              <a:t>PLANTS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813396"/>
            <a:ext cx="4040188" cy="3951288"/>
          </a:xfrm>
        </p:spPr>
        <p:txBody>
          <a:bodyPr/>
          <a:lstStyle/>
          <a:p>
            <a:r>
              <a:rPr lang="hr-HR" dirty="0"/>
              <a:t>Immortelle</a:t>
            </a:r>
          </a:p>
          <a:p>
            <a:r>
              <a:rPr lang="hr-HR" dirty="0"/>
              <a:t>Oregano  </a:t>
            </a:r>
          </a:p>
          <a:p>
            <a:r>
              <a:rPr lang="hr-HR" dirty="0"/>
              <a:t>Lavender </a:t>
            </a:r>
          </a:p>
          <a:p>
            <a:pPr>
              <a:buNone/>
            </a:pPr>
            <a:r>
              <a:rPr lang="hr-HR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928670"/>
            <a:ext cx="4041775" cy="639762"/>
          </a:xfrm>
        </p:spPr>
        <p:txBody>
          <a:bodyPr/>
          <a:lstStyle/>
          <a:p>
            <a:r>
              <a:rPr lang="hr-HR" dirty="0"/>
              <a:t> Immortelle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28802"/>
            <a:ext cx="4041775" cy="3951288"/>
          </a:xfrm>
        </p:spPr>
        <p:txBody>
          <a:bodyPr/>
          <a:lstStyle/>
          <a:p>
            <a:r>
              <a:rPr lang="en-US" dirty="0"/>
              <a:t>shrub, herbaceous plant </a:t>
            </a:r>
            <a:endParaRPr lang="hr-HR" dirty="0"/>
          </a:p>
          <a:p>
            <a:r>
              <a:rPr lang="en-US" dirty="0"/>
              <a:t>silver-gray, hairy leaves </a:t>
            </a:r>
            <a:endParaRPr lang="hr-HR" dirty="0"/>
          </a:p>
          <a:p>
            <a:r>
              <a:rPr lang="hr-HR" dirty="0"/>
              <a:t>bloom</a:t>
            </a:r>
            <a:r>
              <a:rPr lang="en-US" dirty="0"/>
              <a:t>: yellow </a:t>
            </a:r>
            <a:r>
              <a:rPr lang="hr-HR" dirty="0"/>
              <a:t>heads</a:t>
            </a:r>
          </a:p>
          <a:p>
            <a:r>
              <a:rPr lang="en-US" dirty="0"/>
              <a:t>produces essential oils</a:t>
            </a:r>
          </a:p>
          <a:p>
            <a:pPr>
              <a:buNone/>
            </a:pPr>
            <a:br>
              <a:rPr lang="en-US" dirty="0"/>
            </a:b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789040"/>
            <a:ext cx="3589841" cy="2688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0648"/>
            <a:ext cx="4040188" cy="639762"/>
          </a:xfrm>
        </p:spPr>
        <p:txBody>
          <a:bodyPr/>
          <a:lstStyle/>
          <a:p>
            <a:r>
              <a:rPr lang="hr-HR" dirty="0"/>
              <a:t>LAVENDER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124744"/>
            <a:ext cx="4040188" cy="3951288"/>
          </a:xfrm>
        </p:spPr>
        <p:txBody>
          <a:bodyPr/>
          <a:lstStyle/>
          <a:p>
            <a:r>
              <a:rPr lang="en-US" dirty="0"/>
              <a:t>blue violet blossom </a:t>
            </a:r>
            <a:endParaRPr lang="hr-HR" dirty="0"/>
          </a:p>
          <a:p>
            <a:r>
              <a:rPr lang="en-US" dirty="0"/>
              <a:t>pollinating insects are attracted to the color and nectar </a:t>
            </a:r>
            <a:endParaRPr lang="hr-HR" dirty="0"/>
          </a:p>
          <a:p>
            <a:r>
              <a:rPr lang="en-US" dirty="0"/>
              <a:t>scent soothes, relaxes and removes the feeling of tension</a:t>
            </a:r>
          </a:p>
          <a:p>
            <a:pPr>
              <a:buNone/>
            </a:pPr>
            <a:br>
              <a:rPr lang="en-US" dirty="0"/>
            </a:br>
            <a:endParaRPr lang="hr-HR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260648"/>
            <a:ext cx="4041775" cy="639762"/>
          </a:xfrm>
        </p:spPr>
        <p:txBody>
          <a:bodyPr/>
          <a:lstStyle/>
          <a:p>
            <a:r>
              <a:rPr lang="hr-HR" dirty="0"/>
              <a:t>OREGANO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1052736"/>
            <a:ext cx="4041775" cy="3951288"/>
          </a:xfrm>
        </p:spPr>
        <p:txBody>
          <a:bodyPr/>
          <a:lstStyle/>
          <a:p>
            <a:r>
              <a:rPr lang="en-US" dirty="0"/>
              <a:t>Oregano is a spice used in pizza </a:t>
            </a:r>
            <a:endParaRPr lang="hr-HR" dirty="0"/>
          </a:p>
          <a:p>
            <a:r>
              <a:rPr lang="en-US" dirty="0"/>
              <a:t>It is used as prepared tea, </a:t>
            </a:r>
            <a:r>
              <a:rPr lang="hr-HR" dirty="0"/>
              <a:t>cure </a:t>
            </a:r>
            <a:r>
              <a:rPr lang="en-US" dirty="0"/>
              <a:t>abdominal cramps and gastro</a:t>
            </a:r>
            <a:r>
              <a:rPr lang="hr-HR" dirty="0"/>
              <a:t>-</a:t>
            </a:r>
            <a:r>
              <a:rPr lang="en-US" dirty="0"/>
              <a:t>intestinal disease of the upper airways</a:t>
            </a:r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653136"/>
            <a:ext cx="2705100" cy="1685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664" y="3756175"/>
            <a:ext cx="3276600" cy="1400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0130" r="21144"/>
          <a:stretch/>
        </p:blipFill>
        <p:spPr>
          <a:xfrm>
            <a:off x="6736903" y="4456262"/>
            <a:ext cx="2232248" cy="21614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hr-HR" dirty="0"/>
              <a:t>BEES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285875"/>
            <a:ext cx="4040188" cy="639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/>
              <a:t> 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0" y="2000250"/>
            <a:ext cx="4040188" cy="3951288"/>
          </a:xfrm>
        </p:spPr>
        <p:txBody>
          <a:bodyPr>
            <a:normAutofit/>
          </a:bodyPr>
          <a:lstStyle/>
          <a:p>
            <a:r>
              <a:rPr lang="hr-HR" dirty="0"/>
              <a:t>Bees pollinate plants </a:t>
            </a:r>
          </a:p>
          <a:p>
            <a:r>
              <a:rPr lang="hr-HR" dirty="0"/>
              <a:t>Benefit: honey, wax, propolis </a:t>
            </a:r>
          </a:p>
          <a:p>
            <a:r>
              <a:rPr lang="hr-HR" dirty="0"/>
              <a:t>Lives in community of hives</a:t>
            </a:r>
          </a:p>
        </p:txBody>
      </p:sp>
      <p:pic>
        <p:nvPicPr>
          <p:cNvPr id="9" name="Picture 102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796136" y="867972"/>
            <a:ext cx="2876550" cy="2951163"/>
          </a:xfrm>
          <a:noFill/>
          <a:ln>
            <a:solidFill>
              <a:srgbClr val="996633"/>
            </a:solidFill>
          </a:ln>
        </p:spPr>
      </p:pic>
      <p:pic>
        <p:nvPicPr>
          <p:cNvPr id="8" name="Picture 5" descr="radEA03D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0887" y="3235731"/>
            <a:ext cx="2232021" cy="288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4444971"/>
            <a:ext cx="2324100" cy="1971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8"/>
          <p:cNvSpPr>
            <a:spLocks noChangeArrowheads="1"/>
          </p:cNvSpPr>
          <p:nvPr/>
        </p:nvSpPr>
        <p:spPr bwMode="auto">
          <a:xfrm>
            <a:off x="1142976" y="3643314"/>
            <a:ext cx="1905000" cy="838200"/>
          </a:xfrm>
          <a:prstGeom prst="rect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r-HR" dirty="0"/>
              <a:t>QUEEN</a:t>
            </a:r>
          </a:p>
        </p:txBody>
      </p:sp>
      <p:sp>
        <p:nvSpPr>
          <p:cNvPr id="8195" name="Rectangle 1030"/>
          <p:cNvSpPr>
            <a:spLocks noChangeArrowheads="1"/>
          </p:cNvSpPr>
          <p:nvPr/>
        </p:nvSpPr>
        <p:spPr bwMode="auto">
          <a:xfrm>
            <a:off x="3571868" y="3815498"/>
            <a:ext cx="2057400" cy="714380"/>
          </a:xfrm>
          <a:prstGeom prst="rect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r-HR" dirty="0"/>
              <a:t>FEMALE BEES</a:t>
            </a:r>
          </a:p>
        </p:txBody>
      </p:sp>
      <p:sp>
        <p:nvSpPr>
          <p:cNvPr id="8196" name="Rectangle 1032"/>
          <p:cNvSpPr>
            <a:spLocks noChangeArrowheads="1"/>
          </p:cNvSpPr>
          <p:nvPr/>
        </p:nvSpPr>
        <p:spPr bwMode="auto">
          <a:xfrm>
            <a:off x="6143636" y="3500438"/>
            <a:ext cx="1981200" cy="838200"/>
          </a:xfrm>
          <a:prstGeom prst="rect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r-HR" dirty="0"/>
              <a:t>MALE</a:t>
            </a:r>
          </a:p>
        </p:txBody>
      </p:sp>
      <p:sp>
        <p:nvSpPr>
          <p:cNvPr id="8197" name="Text Box 1034"/>
          <p:cNvSpPr txBox="1">
            <a:spLocks noChangeArrowheads="1"/>
          </p:cNvSpPr>
          <p:nvPr/>
        </p:nvSpPr>
        <p:spPr bwMode="auto">
          <a:xfrm>
            <a:off x="914400" y="4876800"/>
            <a:ext cx="19430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dirty="0"/>
              <a:t>-  </a:t>
            </a:r>
            <a:r>
              <a:rPr lang="en-US" dirty="0"/>
              <a:t>female lays  3000 eggs per day</a:t>
            </a:r>
          </a:p>
          <a:p>
            <a:br>
              <a:rPr lang="en-US" dirty="0"/>
            </a:br>
            <a:endParaRPr lang="hr-HR" dirty="0"/>
          </a:p>
        </p:txBody>
      </p:sp>
      <p:sp>
        <p:nvSpPr>
          <p:cNvPr id="8198" name="Text Box 1035"/>
          <p:cNvSpPr txBox="1">
            <a:spLocks noChangeArrowheads="1"/>
          </p:cNvSpPr>
          <p:nvPr/>
        </p:nvSpPr>
        <p:spPr bwMode="auto">
          <a:xfrm>
            <a:off x="3390041" y="4850004"/>
            <a:ext cx="248705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care for  cleanliness, f</a:t>
            </a:r>
            <a:r>
              <a:rPr lang="hr-HR" dirty="0"/>
              <a:t>eed the queen</a:t>
            </a:r>
            <a:r>
              <a:rPr lang="en-US" dirty="0"/>
              <a:t> and </a:t>
            </a:r>
            <a:r>
              <a:rPr lang="hr-HR" dirty="0"/>
              <a:t>baby bees</a:t>
            </a:r>
          </a:p>
          <a:p>
            <a:pPr marL="285750" indent="-285750">
              <a:buFontTx/>
              <a:buChar char="-"/>
            </a:pPr>
            <a:r>
              <a:rPr lang="en-US" dirty="0"/>
              <a:t> </a:t>
            </a:r>
            <a:r>
              <a:rPr lang="hr-HR" dirty="0"/>
              <a:t>produce </a:t>
            </a:r>
            <a:r>
              <a:rPr lang="en-US" dirty="0"/>
              <a:t>wax</a:t>
            </a:r>
            <a:r>
              <a:rPr lang="hr-HR" dirty="0"/>
              <a:t>, </a:t>
            </a:r>
            <a:r>
              <a:rPr lang="en-US" dirty="0"/>
              <a:t>build  honeycombs and others</a:t>
            </a:r>
            <a:endParaRPr lang="hr-HR" dirty="0"/>
          </a:p>
        </p:txBody>
      </p:sp>
      <p:sp>
        <p:nvSpPr>
          <p:cNvPr id="8199" name="Text Box 1036"/>
          <p:cNvSpPr txBox="1">
            <a:spLocks noChangeArrowheads="1"/>
          </p:cNvSpPr>
          <p:nvPr/>
        </p:nvSpPr>
        <p:spPr bwMode="auto">
          <a:xfrm>
            <a:off x="6286512" y="4857760"/>
            <a:ext cx="20717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dirty="0"/>
              <a:t>- fertilize female bees</a:t>
            </a:r>
          </a:p>
        </p:txBody>
      </p:sp>
      <p:sp>
        <p:nvSpPr>
          <p:cNvPr id="8200" name="Line 1038"/>
          <p:cNvSpPr>
            <a:spLocks noChangeShapeType="1"/>
          </p:cNvSpPr>
          <p:nvPr/>
        </p:nvSpPr>
        <p:spPr bwMode="auto">
          <a:xfrm>
            <a:off x="4590520" y="4263178"/>
            <a:ext cx="0" cy="533400"/>
          </a:xfrm>
          <a:prstGeom prst="line">
            <a:avLst/>
          </a:prstGeom>
          <a:noFill/>
          <a:ln w="9525">
            <a:solidFill>
              <a:srgbClr val="9966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8201" name="Line 1039"/>
          <p:cNvSpPr>
            <a:spLocks noChangeShapeType="1"/>
          </p:cNvSpPr>
          <p:nvPr/>
        </p:nvSpPr>
        <p:spPr bwMode="auto">
          <a:xfrm>
            <a:off x="1981200" y="4343400"/>
            <a:ext cx="0" cy="533400"/>
          </a:xfrm>
          <a:prstGeom prst="line">
            <a:avLst/>
          </a:prstGeom>
          <a:noFill/>
          <a:ln w="9525">
            <a:solidFill>
              <a:srgbClr val="9966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8202" name="Line 1040"/>
          <p:cNvSpPr>
            <a:spLocks noChangeShapeType="1"/>
          </p:cNvSpPr>
          <p:nvPr/>
        </p:nvSpPr>
        <p:spPr bwMode="auto">
          <a:xfrm>
            <a:off x="7239000" y="4343400"/>
            <a:ext cx="0" cy="533400"/>
          </a:xfrm>
          <a:prstGeom prst="line">
            <a:avLst/>
          </a:prstGeom>
          <a:noFill/>
          <a:ln w="9525">
            <a:solidFill>
              <a:srgbClr val="9966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8204" name="Line 1043"/>
          <p:cNvSpPr>
            <a:spLocks noChangeShapeType="1"/>
          </p:cNvSpPr>
          <p:nvPr/>
        </p:nvSpPr>
        <p:spPr bwMode="auto">
          <a:xfrm flipH="1">
            <a:off x="2573488" y="2712727"/>
            <a:ext cx="993862" cy="1034974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8205" name="Line 1044"/>
          <p:cNvSpPr>
            <a:spLocks noChangeShapeType="1"/>
          </p:cNvSpPr>
          <p:nvPr/>
        </p:nvSpPr>
        <p:spPr bwMode="auto">
          <a:xfrm flipH="1">
            <a:off x="4572000" y="2636912"/>
            <a:ext cx="18520" cy="133025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8206" name="Line 1045"/>
          <p:cNvSpPr>
            <a:spLocks noChangeShapeType="1"/>
          </p:cNvSpPr>
          <p:nvPr/>
        </p:nvSpPr>
        <p:spPr bwMode="auto">
          <a:xfrm>
            <a:off x="5647812" y="2809778"/>
            <a:ext cx="1047740" cy="685898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8203" name="Picture 14" descr="rad135A9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5620" y="980728"/>
            <a:ext cx="22098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  <a:endParaRPr lang="hr-HR" dirty="0"/>
          </a:p>
          <a:p>
            <a:pPr>
              <a:buNone/>
            </a:pPr>
            <a:endParaRPr lang="hr-HR" dirty="0"/>
          </a:p>
          <a:p>
            <a:r>
              <a:rPr lang="hr-HR" dirty="0"/>
              <a:t> raptor</a:t>
            </a:r>
            <a:r>
              <a:rPr lang="en-US" dirty="0"/>
              <a:t> </a:t>
            </a:r>
            <a:endParaRPr lang="hr-HR" dirty="0"/>
          </a:p>
          <a:p>
            <a:r>
              <a:rPr lang="en-US" dirty="0"/>
              <a:t>build</a:t>
            </a:r>
            <a:r>
              <a:rPr lang="hr-HR" dirty="0"/>
              <a:t>s</a:t>
            </a:r>
            <a:r>
              <a:rPr lang="en-US" dirty="0"/>
              <a:t> broad, shallow nests on cliffs or in trees</a:t>
            </a:r>
            <a:endParaRPr lang="hr-HR" b="1" dirty="0"/>
          </a:p>
        </p:txBody>
      </p:sp>
      <p:pic>
        <p:nvPicPr>
          <p:cNvPr id="8" name="Picture 4" descr="rad6D367.jpg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6056" y="2297906"/>
            <a:ext cx="31242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HAWK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ECONOMICAL PLANTS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034" y="1428736"/>
            <a:ext cx="4040188" cy="639762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7" name="Content Placeholder 6" descr="220px-Wine_grapes0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472" y="1714488"/>
            <a:ext cx="2357454" cy="266820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2225" y="1500174"/>
            <a:ext cx="4041775" cy="639762"/>
          </a:xfrm>
        </p:spPr>
        <p:txBody>
          <a:bodyPr/>
          <a:lstStyle/>
          <a:p>
            <a:r>
              <a:rPr lang="hr-HR" dirty="0"/>
              <a:t>VINEYARDS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2225" y="2214554"/>
            <a:ext cx="4041775" cy="39512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Vine is </a:t>
            </a:r>
            <a:r>
              <a:rPr lang="hr-HR" dirty="0"/>
              <a:t>a flowering </a:t>
            </a:r>
            <a:r>
              <a:rPr lang="en-US" dirty="0"/>
              <a:t>plant</a:t>
            </a:r>
            <a:endParaRPr lang="hr-HR" dirty="0"/>
          </a:p>
          <a:p>
            <a:r>
              <a:rPr lang="hr-HR" dirty="0"/>
              <a:t>Wine is produced from the grapes </a:t>
            </a:r>
          </a:p>
          <a:p>
            <a:r>
              <a:rPr lang="en-US" dirty="0"/>
              <a:t>Depending on the color of grapes</a:t>
            </a:r>
            <a:r>
              <a:rPr lang="hr-HR" dirty="0"/>
              <a:t> is</a:t>
            </a:r>
            <a:r>
              <a:rPr lang="en-US" dirty="0"/>
              <a:t> distinguish</a:t>
            </a:r>
            <a:r>
              <a:rPr lang="hr-HR" dirty="0"/>
              <a:t>ed </a:t>
            </a:r>
            <a:r>
              <a:rPr lang="en-US" dirty="0"/>
              <a:t>between red and white </a:t>
            </a:r>
            <a:r>
              <a:rPr lang="hr-HR" dirty="0"/>
              <a:t>w</a:t>
            </a:r>
            <a:r>
              <a:rPr lang="en-US" dirty="0" err="1"/>
              <a:t>ine</a:t>
            </a:r>
            <a:r>
              <a:rPr lang="en-US" dirty="0"/>
              <a:t> </a:t>
            </a:r>
            <a:endParaRPr lang="hr-HR" dirty="0"/>
          </a:p>
          <a:p>
            <a:r>
              <a:rPr lang="en-US" dirty="0"/>
              <a:t>In </a:t>
            </a:r>
            <a:r>
              <a:rPr lang="en-US" dirty="0" err="1"/>
              <a:t>Istr</a:t>
            </a:r>
            <a:r>
              <a:rPr lang="hr-HR" dirty="0"/>
              <a:t>a,</a:t>
            </a:r>
            <a:r>
              <a:rPr lang="en-US" dirty="0"/>
              <a:t> the most commonly grown </a:t>
            </a:r>
            <a:r>
              <a:rPr lang="hr-HR" dirty="0"/>
              <a:t>are </a:t>
            </a:r>
            <a:r>
              <a:rPr lang="en-US" dirty="0"/>
              <a:t>white and</a:t>
            </a:r>
            <a:r>
              <a:rPr lang="hr-HR" dirty="0"/>
              <a:t> in Dalmatia</a:t>
            </a:r>
            <a:r>
              <a:rPr lang="en-US" dirty="0"/>
              <a:t> red</a:t>
            </a:r>
            <a:endParaRPr lang="hr-HR" dirty="0"/>
          </a:p>
        </p:txBody>
      </p:sp>
      <p:pic>
        <p:nvPicPr>
          <p:cNvPr id="9" name="Picture 8" descr="preuzmi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3286124"/>
            <a:ext cx="2286000" cy="1590675"/>
          </a:xfrm>
          <a:prstGeom prst="rect">
            <a:avLst/>
          </a:prstGeom>
        </p:spPr>
      </p:pic>
      <p:pic>
        <p:nvPicPr>
          <p:cNvPr id="8" name="Picture 7" descr="preuzm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4500570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2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OLIVE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42844" y="1357298"/>
            <a:ext cx="4040188" cy="639763"/>
          </a:xfrm>
        </p:spPr>
        <p:txBody>
          <a:bodyPr/>
          <a:lstStyle/>
          <a:p>
            <a:pPr>
              <a:buNone/>
            </a:pP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142844" y="2143116"/>
            <a:ext cx="4040188" cy="395128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From olive fruit </a:t>
            </a:r>
            <a:r>
              <a:rPr lang="hr-HR" dirty="0"/>
              <a:t>we </a:t>
            </a:r>
            <a:r>
              <a:rPr lang="en-US" dirty="0"/>
              <a:t>get </a:t>
            </a:r>
            <a:r>
              <a:rPr lang="hr-HR" dirty="0"/>
              <a:t>organic</a:t>
            </a:r>
            <a:r>
              <a:rPr lang="en-US" dirty="0"/>
              <a:t> olive oil </a:t>
            </a:r>
            <a:endParaRPr lang="hr-HR" dirty="0"/>
          </a:p>
          <a:p>
            <a:r>
              <a:rPr lang="hr-HR" dirty="0"/>
              <a:t>Oil is </a:t>
            </a:r>
            <a:r>
              <a:rPr lang="en-US" dirty="0"/>
              <a:t>used in cooking as a healthy fat </a:t>
            </a:r>
            <a:endParaRPr lang="hr-HR" dirty="0"/>
          </a:p>
          <a:p>
            <a:r>
              <a:rPr lang="en-US" dirty="0"/>
              <a:t>Olive oil is rich in unsaturated fatty acids and vitamin E</a:t>
            </a:r>
            <a:endParaRPr lang="hr-HR" dirty="0"/>
          </a:p>
          <a:p>
            <a:r>
              <a:rPr lang="en-US" dirty="0"/>
              <a:t> One of the most famous olive</a:t>
            </a:r>
            <a:r>
              <a:rPr lang="hr-HR" dirty="0"/>
              <a:t> tree</a:t>
            </a:r>
            <a:r>
              <a:rPr lang="en-US" dirty="0"/>
              <a:t> in Croatia is in</a:t>
            </a:r>
            <a:r>
              <a:rPr lang="hr-HR" dirty="0"/>
              <a:t> the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hr-HR" dirty="0"/>
              <a:t>t</a:t>
            </a:r>
            <a:r>
              <a:rPr lang="en-US" dirty="0" err="1"/>
              <a:t>iona</a:t>
            </a:r>
            <a:r>
              <a:rPr lang="hr-HR" dirty="0"/>
              <a:t>l</a:t>
            </a:r>
            <a:r>
              <a:rPr lang="en-US" dirty="0"/>
              <a:t> park </a:t>
            </a:r>
            <a:r>
              <a:rPr lang="en-US" dirty="0" err="1"/>
              <a:t>Brijuni</a:t>
            </a:r>
            <a:r>
              <a:rPr lang="hr-HR" dirty="0"/>
              <a:t> </a:t>
            </a:r>
            <a:r>
              <a:rPr lang="en-US" dirty="0"/>
              <a:t>,</a:t>
            </a:r>
            <a:r>
              <a:rPr lang="hr-HR" dirty="0"/>
              <a:t> it´s </a:t>
            </a:r>
            <a:r>
              <a:rPr lang="en-US" dirty="0"/>
              <a:t>age has been </a:t>
            </a:r>
            <a:r>
              <a:rPr lang="hr-HR" dirty="0"/>
              <a:t>determined</a:t>
            </a:r>
            <a:r>
              <a:rPr lang="en-US" dirty="0"/>
              <a:t> </a:t>
            </a:r>
            <a:r>
              <a:rPr lang="hr-HR" dirty="0"/>
              <a:t>to be </a:t>
            </a:r>
            <a:r>
              <a:rPr lang="en-US" dirty="0"/>
              <a:t>1600 years</a:t>
            </a:r>
            <a:r>
              <a:rPr lang="hr-HR" dirty="0"/>
              <a:t> old</a:t>
            </a:r>
          </a:p>
        </p:txBody>
      </p: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3714752"/>
            <a:ext cx="3528816" cy="2643206"/>
          </a:xfrm>
          <a:prstGeom prst="rect">
            <a:avLst/>
          </a:prstGeom>
        </p:spPr>
      </p:pic>
      <p:pic>
        <p:nvPicPr>
          <p:cNvPr id="7" name="Picture 6" descr="preuzmi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643050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2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57973"/>
            <a:ext cx="7772400" cy="1470025"/>
          </a:xfrm>
        </p:spPr>
        <p:txBody>
          <a:bodyPr/>
          <a:lstStyle/>
          <a:p>
            <a:r>
              <a:rPr lang="hr-HR" dirty="0"/>
              <a:t>CITRUS FRUITS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6400800" cy="17526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Orange /Mandarine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Lemon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Grapes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422" y="1658665"/>
            <a:ext cx="2752601" cy="2273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643" t="1" r="3715" b="457"/>
          <a:stretch/>
        </p:blipFill>
        <p:spPr>
          <a:xfrm>
            <a:off x="3754947" y="4134640"/>
            <a:ext cx="4044919" cy="23343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4134640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 Rich in vitamin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Good for immune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Low in calories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37770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Eras Demi ITC" panose="020B0805030504020804" pitchFamily="34" charset="0"/>
              </a:rPr>
              <a:t>WE HOPE YOU ENJOYED OUR PRESENTATION AND NOW LET US SEE HOW MUCH YOU HAVE LEARNED</a:t>
            </a:r>
            <a:r>
              <a:rPr lang="hr-HR" dirty="0"/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PRODUCED BY: Lucija Mušac, Lucija Škarica and Jelena Mimica</a:t>
            </a:r>
          </a:p>
          <a:p>
            <a:r>
              <a:rPr lang="hr-HR" dirty="0"/>
              <a:t>Mentor: </a:t>
            </a:r>
            <a:r>
              <a:rPr lang="hr-HR"/>
              <a:t>Ivana Zemunik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37424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radBBDB0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951413" cy="6048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/>
          <p:nvPr/>
        </p:nvSpPr>
        <p:spPr>
          <a:xfrm>
            <a:off x="5436096" y="764704"/>
            <a:ext cx="35500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/>
              <a:t>Mediterranean green forests developed on areas near by the sea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/>
              <a:t>Winters are mild  and rainy, without snow, and summers are hot and dry</a:t>
            </a:r>
          </a:p>
        </p:txBody>
      </p:sp>
    </p:spTree>
    <p:extLst>
      <p:ext uri="{BB962C8B-B14F-4D97-AF65-F5344CB8AC3E}">
        <p14:creationId xmlns:p14="http://schemas.microsoft.com/office/powerpoint/2010/main" val="2328566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GREEN PHALLOIDES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/>
              <a:t>AMANITA MUSCARIA</a:t>
            </a: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2636912"/>
            <a:ext cx="2406374" cy="3097659"/>
          </a:xfr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Plants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mushrooms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forest</a:t>
            </a:r>
            <a:endParaRPr lang="hr-HR" dirty="0"/>
          </a:p>
        </p:txBody>
      </p:sp>
      <p:pic>
        <p:nvPicPr>
          <p:cNvPr id="11" name="Picture 6" descr="radDC04E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24944"/>
            <a:ext cx="3024336" cy="271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1"/>
          <p:cNvSpPr txBox="1"/>
          <p:nvPr/>
        </p:nvSpPr>
        <p:spPr>
          <a:xfrm>
            <a:off x="3347864" y="2996952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 err="1"/>
              <a:t>Toxic</a:t>
            </a: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 err="1"/>
              <a:t>They</a:t>
            </a:r>
            <a:r>
              <a:rPr lang="hr-HR" dirty="0"/>
              <a:t> live on </a:t>
            </a:r>
            <a:r>
              <a:rPr lang="hr-HR" dirty="0" err="1"/>
              <a:t>wet</a:t>
            </a:r>
            <a:r>
              <a:rPr lang="hr-HR" dirty="0"/>
              <a:t> </a:t>
            </a:r>
            <a:r>
              <a:rPr lang="hr-HR" dirty="0" err="1"/>
              <a:t>ground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23476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LICHEN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2348880"/>
            <a:ext cx="3971999" cy="3527762"/>
          </a:xfrm>
          <a:prstGeom prst="rect">
            <a:avLst/>
          </a:prstGeom>
          <a:ln w="38100">
            <a:solidFill>
              <a:srgbClr val="777777"/>
            </a:solidFill>
            <a:miter lim="800000"/>
            <a:headEnd/>
            <a:tailEnd/>
          </a:ln>
        </p:spPr>
      </p:pic>
      <p:sp>
        <p:nvSpPr>
          <p:cNvPr id="6" name="Rectangle 11"/>
          <p:cNvSpPr/>
          <p:nvPr/>
        </p:nvSpPr>
        <p:spPr>
          <a:xfrm>
            <a:off x="5508104" y="1988840"/>
            <a:ext cx="282184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err="1"/>
              <a:t>Community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seaweed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mushrooms</a:t>
            </a:r>
            <a:endParaRPr lang="hr-H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/>
              <a:t>Habitat: trees, stone, 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/>
              <a:t>They can´t stand polluted air</a:t>
            </a:r>
          </a:p>
        </p:txBody>
      </p:sp>
    </p:spTree>
    <p:extLst>
      <p:ext uri="{BB962C8B-B14F-4D97-AF65-F5344CB8AC3E}">
        <p14:creationId xmlns:p14="http://schemas.microsoft.com/office/powerpoint/2010/main" val="697197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7544" y="1628800"/>
            <a:ext cx="4040188" cy="3951288"/>
          </a:xfrm>
        </p:spPr>
        <p:txBody>
          <a:bodyPr>
            <a:normAutofit/>
          </a:bodyPr>
          <a:lstStyle/>
          <a:p>
            <a:r>
              <a:rPr lang="hr-HR" sz="4000" dirty="0"/>
              <a:t>HOLM OAK TREE</a:t>
            </a:r>
          </a:p>
          <a:p>
            <a:r>
              <a:rPr lang="hr-HR" sz="4000" dirty="0"/>
              <a:t>ALEPPO PINE</a:t>
            </a:r>
          </a:p>
          <a:p>
            <a:r>
              <a:rPr lang="hr-HR" sz="4000" dirty="0"/>
              <a:t>DALMATIAN BLACK PINE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988006" y="1535113"/>
            <a:ext cx="3355812" cy="446449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TREE LAYERS</a:t>
            </a:r>
          </a:p>
        </p:txBody>
      </p:sp>
    </p:spTree>
    <p:extLst>
      <p:ext uri="{BB962C8B-B14F-4D97-AF65-F5344CB8AC3E}">
        <p14:creationId xmlns:p14="http://schemas.microsoft.com/office/powerpoint/2010/main" val="3733133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107504" y="138581"/>
            <a:ext cx="3960813" cy="1143000"/>
          </a:xfrm>
        </p:spPr>
        <p:txBody>
          <a:bodyPr>
            <a:normAutofit fontScale="90000"/>
          </a:bodyPr>
          <a:lstStyle/>
          <a:p>
            <a:r>
              <a:rPr lang="hr-HR" dirty="0"/>
              <a:t>HOLM OAK TREE</a:t>
            </a:r>
          </a:p>
        </p:txBody>
      </p:sp>
      <p:pic>
        <p:nvPicPr>
          <p:cNvPr id="4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933346"/>
            <a:ext cx="4160912" cy="2847291"/>
          </a:xfrm>
          <a:prstGeom prst="rect">
            <a:avLst/>
          </a:prstGeom>
        </p:spPr>
      </p:pic>
      <p:pic>
        <p:nvPicPr>
          <p:cNvPr id="5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984" y="404664"/>
            <a:ext cx="2560790" cy="2299861"/>
          </a:xfrm>
          <a:prstGeom prst="rect">
            <a:avLst/>
          </a:prstGeom>
          <a:ln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2050" name="Picture 2" descr="Rezultat slika za vjeverica jede ž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941168"/>
            <a:ext cx="3336305" cy="187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/>
          <p:nvPr/>
        </p:nvSpPr>
        <p:spPr>
          <a:xfrm>
            <a:off x="5431277" y="393305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800" dirty="0">
                <a:latin typeface="Times New Roman" panose="02020603050405020304" pitchFamily="18" charset="0"/>
              </a:rPr>
              <a:t>- pollination by wind</a:t>
            </a:r>
          </a:p>
          <a:p>
            <a:pPr marL="285750" indent="-285750">
              <a:buFontTx/>
              <a:buChar char="-"/>
            </a:pPr>
            <a:r>
              <a:rPr lang="hr-HR" sz="2800" dirty="0">
                <a:latin typeface="Times New Roman" panose="02020603050405020304" pitchFamily="18" charset="0"/>
              </a:rPr>
              <a:t>Bloom : acorn</a:t>
            </a:r>
          </a:p>
          <a:p>
            <a:pPr marL="285750" indent="-285750">
              <a:buFontTx/>
              <a:buChar char="-"/>
            </a:pPr>
            <a:r>
              <a:rPr lang="hr-HR" sz="2800" dirty="0">
                <a:latin typeface="Times New Roman" panose="02020603050405020304" pitchFamily="18" charset="0"/>
              </a:rPr>
              <a:t>disperses by animals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5424599" y="3068960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 </a:t>
            </a:r>
            <a:r>
              <a:rPr lang="hr-HR" sz="2800" dirty="0"/>
              <a:t>community of seaweed   and mushrooms</a:t>
            </a:r>
          </a:p>
        </p:txBody>
      </p:sp>
    </p:spTree>
    <p:extLst>
      <p:ext uri="{BB962C8B-B14F-4D97-AF65-F5344CB8AC3E}">
        <p14:creationId xmlns:p14="http://schemas.microsoft.com/office/powerpoint/2010/main" val="2477400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36096" y="669825"/>
            <a:ext cx="3528392" cy="1143000"/>
          </a:xfrm>
        </p:spPr>
        <p:txBody>
          <a:bodyPr>
            <a:normAutofit/>
          </a:bodyPr>
          <a:lstStyle/>
          <a:p>
            <a:r>
              <a:rPr lang="hr-HR" dirty="0"/>
              <a:t>PINE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0072" y="2780928"/>
            <a:ext cx="360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2800" dirty="0"/>
              <a:t>Needle leaves</a:t>
            </a:r>
          </a:p>
          <a:p>
            <a:pPr marL="285750" indent="-285750">
              <a:buFontTx/>
              <a:buChar char="-"/>
            </a:pPr>
            <a:r>
              <a:rPr lang="hr-HR" sz="2800" dirty="0"/>
              <a:t>Bloom : pine cone</a:t>
            </a:r>
          </a:p>
          <a:p>
            <a:pPr marL="285750" indent="-285750">
              <a:buFontTx/>
              <a:buChar char="-"/>
            </a:pPr>
            <a:r>
              <a:rPr lang="hr-HR" sz="2800" dirty="0">
                <a:latin typeface="Times New Roman" panose="02020603050405020304" pitchFamily="18" charset="0"/>
              </a:rPr>
              <a:t>pollination by wind</a:t>
            </a:r>
          </a:p>
          <a:p>
            <a:pPr marL="285750" indent="-285750">
              <a:buFontTx/>
              <a:buChar char="-"/>
            </a:pPr>
            <a:r>
              <a:rPr lang="hr-HR" sz="2800" dirty="0">
                <a:latin typeface="Times New Roman" panose="02020603050405020304" pitchFamily="18" charset="0"/>
              </a:rPr>
              <a:t>Due to hot summer months, pine becomes dry, explode and rapid wildfires occur</a:t>
            </a:r>
          </a:p>
        </p:txBody>
      </p:sp>
      <p:pic>
        <p:nvPicPr>
          <p:cNvPr id="5122" name="Picture 2" descr="Rezultat slika za alepski bo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3" b="12510"/>
          <a:stretch/>
        </p:blipFill>
        <p:spPr bwMode="auto">
          <a:xfrm>
            <a:off x="287524" y="1105944"/>
            <a:ext cx="1872208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795809"/>
            <a:ext cx="3836575" cy="1790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Rezultat slika za dalmatinski crni b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0648"/>
            <a:ext cx="2951264" cy="2213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zultat slika za dalmatinski crni b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097" y="2611115"/>
            <a:ext cx="3064461" cy="2042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056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000" dirty="0"/>
              <a:t>ANIMALS IN THE MEDITERRANEAN FORESTS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18611" y="1417638"/>
            <a:ext cx="4040188" cy="639762"/>
          </a:xfrm>
        </p:spPr>
        <p:txBody>
          <a:bodyPr/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ARLING" pitchFamily="2" charset="0"/>
              </a:rPr>
              <a:t>BOTTOM LAYER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677492"/>
            <a:ext cx="4040188" cy="3951288"/>
          </a:xfrm>
        </p:spPr>
        <p:txBody>
          <a:bodyPr>
            <a:normAutofit/>
          </a:bodyPr>
          <a:lstStyle/>
          <a:p>
            <a:r>
              <a:rPr lang="hr-HR" sz="3200" dirty="0"/>
              <a:t>VIPER</a:t>
            </a:r>
          </a:p>
          <a:p>
            <a:pPr marL="0" indent="0">
              <a:buNone/>
            </a:pPr>
            <a:r>
              <a:rPr lang="hr-HR" sz="3200" dirty="0"/>
              <a:t>The most poisonous snake</a:t>
            </a:r>
          </a:p>
          <a:p>
            <a:endParaRPr lang="hr-HR" sz="3200" dirty="0"/>
          </a:p>
          <a:p>
            <a:endParaRPr lang="hr-HR" sz="3200" dirty="0"/>
          </a:p>
          <a:p>
            <a:r>
              <a:rPr lang="hr-HR" sz="3200" dirty="0"/>
              <a:t>DALMATIAN WALL LIZARD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41" y="4653136"/>
            <a:ext cx="3438525" cy="133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191" y="1844824"/>
            <a:ext cx="3018656" cy="218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52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492896"/>
            <a:ext cx="2804403" cy="20240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155679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TOP LAYER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235" y="332656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235" y="2348880"/>
            <a:ext cx="2619375" cy="1847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936" y="4516943"/>
            <a:ext cx="2617674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867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Elementarn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</TotalTime>
  <Words>421</Words>
  <Application>Microsoft Office PowerPoint</Application>
  <PresentationFormat>Prikaz na zaslonu (4:3)</PresentationFormat>
  <Paragraphs>95</Paragraphs>
  <Slides>19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6" baseType="lpstr">
      <vt:lpstr>AR DARLING</vt:lpstr>
      <vt:lpstr>Arial</vt:lpstr>
      <vt:lpstr>Bodoni MT</vt:lpstr>
      <vt:lpstr>Calibri</vt:lpstr>
      <vt:lpstr>Eras Demi ITC</vt:lpstr>
      <vt:lpstr>Times New Roman</vt:lpstr>
      <vt:lpstr>Tema sustava Office</vt:lpstr>
      <vt:lpstr>PLANTS AND ANIMALS OF THE ADRIATIC COAST</vt:lpstr>
      <vt:lpstr>PowerPoint prezentacija</vt:lpstr>
      <vt:lpstr>Plants and mushrooms in forest</vt:lpstr>
      <vt:lpstr>LICHEN</vt:lpstr>
      <vt:lpstr>TREE LAYERS</vt:lpstr>
      <vt:lpstr>HOLM OAK TREE</vt:lpstr>
      <vt:lpstr>PINE</vt:lpstr>
      <vt:lpstr>ANIMALS IN THE MEDITERRANEAN FORESTS</vt:lpstr>
      <vt:lpstr>PowerPoint prezentacija</vt:lpstr>
      <vt:lpstr>FLOWERS AND ANIMALS ON THE FIELDS</vt:lpstr>
      <vt:lpstr>PLANTS</vt:lpstr>
      <vt:lpstr>PowerPoint prezentacija</vt:lpstr>
      <vt:lpstr>BEES</vt:lpstr>
      <vt:lpstr>PowerPoint prezentacija</vt:lpstr>
      <vt:lpstr>HAWK</vt:lpstr>
      <vt:lpstr> ECONOMICAL PLANTS</vt:lpstr>
      <vt:lpstr>OLIVE</vt:lpstr>
      <vt:lpstr>CITRUS FRUITS</vt:lpstr>
      <vt:lpstr>WE HOPE YOU ENJOYED OUR PRESENTATION AND NOW LET US SEE HOW MUCH YOU HAVE LEARNED.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Tereza</dc:creator>
  <cp:lastModifiedBy>ivana.zemunik1@gmail.com</cp:lastModifiedBy>
  <cp:revision>44</cp:revision>
  <dcterms:created xsi:type="dcterms:W3CDTF">2017-02-19T15:55:01Z</dcterms:created>
  <dcterms:modified xsi:type="dcterms:W3CDTF">2019-10-20T00:54:32Z</dcterms:modified>
</cp:coreProperties>
</file>