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</p:sldMasterIdLst>
  <p:sldIdLst>
    <p:sldId id="288" r:id="rId2"/>
    <p:sldId id="286" r:id="rId3"/>
    <p:sldId id="287" r:id="rId4"/>
    <p:sldId id="289" r:id="rId5"/>
    <p:sldId id="283" r:id="rId6"/>
    <p:sldId id="284" r:id="rId7"/>
    <p:sldId id="285" r:id="rId8"/>
  </p:sldIdLst>
  <p:sldSz cx="9144000" cy="6858000" type="screen4x3"/>
  <p:notesSz cx="6858000" cy="9144000"/>
  <p:defaultTextStyle>
    <a:defPPr>
      <a:defRPr lang="hr-H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0508" autoAdjust="0"/>
  </p:normalViewPr>
  <p:slideViewPr>
    <p:cSldViewPr>
      <p:cViewPr varScale="1">
        <p:scale>
          <a:sx n="64" d="100"/>
          <a:sy n="64" d="100"/>
        </p:scale>
        <p:origin x="1482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hr-HR" alt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hr-HR" altLang="sr-Latn-R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D3D448-B379-4620-8C13-0209153D05A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hr-HR" alt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hr-HR" alt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D3D448-B379-4620-8C13-0209153D05A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hr-HR" alt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hr-HR" alt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D3D448-B379-4620-8C13-0209153D05A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hr-HR" alt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hr-HR" alt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D3D448-B379-4620-8C13-0209153D05A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hr-HR" alt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hr-HR" alt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D3D448-B379-4620-8C13-0209153D05A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hr-HR" alt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hr-HR" alt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D3D448-B379-4620-8C13-0209153D05A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hr-HR" alt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hr-HR" alt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D3D448-B379-4620-8C13-0209153D05A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hr-HR" alt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hr-HR" alt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D3D448-B379-4620-8C13-0209153D05A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hr-HR" alt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hr-HR" alt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D3D448-B379-4620-8C13-0209153D05A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hr-HR" alt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hr-HR" alt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D3D448-B379-4620-8C13-0209153D05A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hr-HR" alt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hr-HR" alt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D3D448-B379-4620-8C13-0209153D05AF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hr-HR" altLang="sr-Latn-R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hr-HR" alt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00D3D448-B379-4620-8C13-0209153D05AF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4" grpId="0" build="p"/>
    </p:bldLst>
  </p:timing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ZHZD LOGO VEKTOR VERTIK. CMYK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5" y="571481"/>
            <a:ext cx="2000264" cy="3281290"/>
          </a:xfrm>
        </p:spPr>
      </p:pic>
      <p:pic>
        <p:nvPicPr>
          <p:cNvPr id="1026" name="Picture 2" descr="D:\Dokumenti\Desktop\grb128x150-službeni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2" y="571480"/>
            <a:ext cx="1767852" cy="2071702"/>
          </a:xfrm>
          <a:prstGeom prst="rect">
            <a:avLst/>
          </a:prstGeom>
          <a:noFill/>
        </p:spPr>
      </p:pic>
      <p:pic>
        <p:nvPicPr>
          <p:cNvPr id="1029" name="Picture 5" descr="D:\Dokumenti\Desktop\logotip skol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571480"/>
            <a:ext cx="2134020" cy="2332534"/>
          </a:xfrm>
          <a:prstGeom prst="rect">
            <a:avLst/>
          </a:prstGeom>
          <a:noFill/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503238" y="3857628"/>
            <a:ext cx="81407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altLang="sr-Latn-RS" dirty="0" smtClean="0">
                <a:solidFill>
                  <a:schemeClr val="tx2">
                    <a:lumMod val="90000"/>
                  </a:schemeClr>
                </a:solidFill>
              </a:rPr>
              <a:t>     DIGITALNA PISMENOST</a:t>
            </a:r>
            <a:r>
              <a:rPr lang="hr-HR" altLang="sr-Latn-RS" sz="2000" dirty="0" smtClean="0">
                <a:solidFill>
                  <a:schemeClr val="tx2">
                    <a:lumMod val="90000"/>
                  </a:schemeClr>
                </a:solidFill>
              </a:rPr>
              <a:t/>
            </a:r>
            <a:br>
              <a:rPr lang="hr-HR" altLang="sr-Latn-RS" sz="2000" dirty="0" smtClean="0">
                <a:solidFill>
                  <a:schemeClr val="tx2">
                    <a:lumMod val="90000"/>
                  </a:schemeClr>
                </a:solidFill>
              </a:rPr>
            </a:br>
            <a:r>
              <a:rPr lang="hr-HR" altLang="sr-Latn-RS" dirty="0" smtClean="0"/>
              <a:t>     ključna vještina za život</a:t>
            </a:r>
            <a:br>
              <a:rPr lang="hr-HR" altLang="sr-Latn-RS" dirty="0" smtClean="0"/>
            </a:br>
            <a:r>
              <a:rPr lang="hr-HR" altLang="sr-Latn-RS" dirty="0" smtClean="0"/>
              <a:t>             u 21. stoljeću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500043"/>
            <a:ext cx="8001056" cy="4429155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§"/>
            </a:pPr>
            <a:endParaRPr lang="hr-HR" dirty="0" smtClean="0">
              <a:ea typeface="Tahoma" pitchFamily="34" charset="0"/>
              <a:cs typeface="Tahoma" pitchFamily="34" charset="0"/>
            </a:endParaRPr>
          </a:p>
          <a:p>
            <a:pPr>
              <a:buFont typeface="Wingdings" pitchFamily="2" charset="2"/>
              <a:buChar char="§"/>
            </a:pPr>
            <a:endParaRPr lang="hr-HR" dirty="0" smtClean="0">
              <a:ea typeface="Tahoma" pitchFamily="34" charset="0"/>
              <a:cs typeface="Tahom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hr-HR" dirty="0" smtClean="0">
                <a:ea typeface="Tahoma" pitchFamily="34" charset="0"/>
                <a:cs typeface="Tahoma" pitchFamily="34" charset="0"/>
              </a:rPr>
              <a:t>Projekt provodi Osnovna škola „Josip Pupačić“ Omiš u partnerstvu s Gradom Omišem.</a:t>
            </a:r>
          </a:p>
          <a:p>
            <a:pPr>
              <a:buNone/>
            </a:pPr>
            <a:endParaRPr lang="hr-HR" dirty="0" smtClean="0">
              <a:ea typeface="Tahoma" pitchFamily="34" charset="0"/>
              <a:cs typeface="Tahom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hr-HR" dirty="0" smtClean="0">
                <a:ea typeface="Tahoma" pitchFamily="34" charset="0"/>
                <a:cs typeface="Tahoma" pitchFamily="34" charset="0"/>
              </a:rPr>
              <a:t>Ukupna vrijednost projekta: 307.124</a:t>
            </a:r>
            <a:r>
              <a:rPr lang="hr-HR" smtClean="0">
                <a:ea typeface="Tahoma" pitchFamily="34" charset="0"/>
                <a:cs typeface="Tahoma" pitchFamily="34" charset="0"/>
              </a:rPr>
              <a:t>.,03 </a:t>
            </a:r>
            <a:r>
              <a:rPr lang="hr-HR" dirty="0" smtClean="0">
                <a:ea typeface="Tahoma" pitchFamily="34" charset="0"/>
                <a:cs typeface="Tahoma" pitchFamily="34" charset="0"/>
              </a:rPr>
              <a:t>kn.</a:t>
            </a:r>
          </a:p>
          <a:p>
            <a:pPr>
              <a:buNone/>
            </a:pPr>
            <a:endParaRPr lang="hr-HR" dirty="0" smtClean="0">
              <a:ea typeface="Tahoma" pitchFamily="34" charset="0"/>
              <a:cs typeface="Tahom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hr-HR" dirty="0" smtClean="0">
                <a:ea typeface="Tahoma" pitchFamily="34" charset="0"/>
                <a:cs typeface="Tahoma" pitchFamily="34" charset="0"/>
              </a:rPr>
              <a:t>Projekt je sufinanciran od </a:t>
            </a:r>
            <a:r>
              <a:rPr lang="hr-HR" dirty="0" smtClean="0">
                <a:solidFill>
                  <a:schemeClr val="tx2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Zaklade “Hrvatska za djecu” </a:t>
            </a:r>
            <a:r>
              <a:rPr lang="hr-HR" dirty="0" smtClean="0">
                <a:ea typeface="Tahoma" pitchFamily="34" charset="0"/>
                <a:cs typeface="Tahoma" pitchFamily="34" charset="0"/>
              </a:rPr>
              <a:t>u iznosu od 100.000.,00 kn.</a:t>
            </a:r>
          </a:p>
          <a:p>
            <a:pPr>
              <a:buNone/>
            </a:pPr>
            <a:endParaRPr lang="hr-HR" dirty="0" smtClean="0">
              <a:ea typeface="Tahoma" pitchFamily="34" charset="0"/>
              <a:cs typeface="Tahom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hr-HR" dirty="0" smtClean="0">
                <a:ea typeface="Tahoma" pitchFamily="34" charset="0"/>
                <a:cs typeface="Tahoma" pitchFamily="34" charset="0"/>
              </a:rPr>
              <a:t>Vrijeme trajanja: 14 mjeseci.</a:t>
            </a:r>
          </a:p>
          <a:p>
            <a:pPr>
              <a:buNone/>
            </a:pP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8794" y="714356"/>
            <a:ext cx="5786478" cy="928694"/>
          </a:xfrm>
        </p:spPr>
        <p:txBody>
          <a:bodyPr>
            <a:normAutofit fontScale="90000"/>
          </a:bodyPr>
          <a:lstStyle/>
          <a:p>
            <a:r>
              <a:rPr lang="hr-HR" sz="3600" dirty="0" smtClean="0">
                <a:solidFill>
                  <a:schemeClr val="tx2">
                    <a:lumMod val="90000"/>
                  </a:schemeClr>
                </a:solidFill>
              </a:rPr>
              <a:t/>
            </a:r>
            <a:br>
              <a:rPr lang="hr-HR" sz="3600" dirty="0" smtClean="0">
                <a:solidFill>
                  <a:schemeClr val="tx2">
                    <a:lumMod val="90000"/>
                  </a:schemeClr>
                </a:solidFill>
              </a:rPr>
            </a:br>
            <a:r>
              <a:rPr lang="hr-HR" dirty="0" smtClean="0">
                <a:solidFill>
                  <a:schemeClr val="tx2">
                    <a:lumMod val="90000"/>
                  </a:schemeClr>
                </a:solidFill>
              </a:rPr>
              <a:t/>
            </a:r>
            <a:br>
              <a:rPr lang="hr-HR" dirty="0" smtClean="0">
                <a:solidFill>
                  <a:schemeClr val="tx2">
                    <a:lumMod val="90000"/>
                  </a:schemeClr>
                </a:solidFill>
              </a:rPr>
            </a:br>
            <a:r>
              <a:rPr lang="hr-HR" dirty="0" smtClean="0">
                <a:solidFill>
                  <a:schemeClr val="tx2">
                    <a:lumMod val="90000"/>
                  </a:schemeClr>
                </a:solidFill>
              </a:rPr>
              <a:t/>
            </a:r>
            <a:br>
              <a:rPr lang="hr-HR" dirty="0" smtClean="0">
                <a:solidFill>
                  <a:schemeClr val="tx2">
                    <a:lumMod val="90000"/>
                  </a:schemeClr>
                </a:solidFill>
              </a:rPr>
            </a:br>
            <a:r>
              <a:rPr lang="hr-HR" dirty="0" smtClean="0">
                <a:solidFill>
                  <a:schemeClr val="tx2">
                    <a:lumMod val="90000"/>
                  </a:schemeClr>
                </a:solidFill>
              </a:rPr>
              <a:t/>
            </a:r>
            <a:br>
              <a:rPr lang="hr-HR" dirty="0" smtClean="0">
                <a:solidFill>
                  <a:schemeClr val="tx2">
                    <a:lumMod val="90000"/>
                  </a:schemeClr>
                </a:solidFill>
              </a:rPr>
            </a:br>
            <a:r>
              <a:rPr lang="hr-HR" dirty="0" smtClean="0">
                <a:solidFill>
                  <a:schemeClr val="tx2">
                    <a:lumMod val="90000"/>
                  </a:schemeClr>
                </a:solidFill>
              </a:rPr>
              <a:t>          </a:t>
            </a:r>
            <a:r>
              <a:rPr lang="hr-HR" sz="3600" dirty="0" smtClean="0">
                <a:solidFill>
                  <a:srgbClr val="FFC000"/>
                </a:solidFill>
              </a:rPr>
              <a:t>SVRHA</a:t>
            </a:r>
            <a:endParaRPr lang="hr-HR" sz="3600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500174"/>
            <a:ext cx="8143932" cy="4357718"/>
          </a:xfrm>
        </p:spPr>
        <p:txBody>
          <a:bodyPr>
            <a:normAutofit fontScale="70000" lnSpcReduction="20000"/>
          </a:bodyPr>
          <a:lstStyle/>
          <a:p>
            <a:endParaRPr lang="hr-HR" sz="2400" dirty="0" smtClean="0">
              <a:ea typeface="Tahoma" pitchFamily="34" charset="0"/>
              <a:cs typeface="Tahoma" pitchFamily="34" charset="0"/>
            </a:endParaRPr>
          </a:p>
          <a:p>
            <a:pPr>
              <a:buNone/>
            </a:pPr>
            <a:endParaRPr lang="hr-HR" sz="2400" dirty="0" smtClean="0">
              <a:ea typeface="Tahoma" pitchFamily="34" charset="0"/>
              <a:cs typeface="Tahoma" pitchFamily="34" charset="0"/>
            </a:endParaRPr>
          </a:p>
          <a:p>
            <a:r>
              <a:rPr lang="hr-HR" sz="3400" dirty="0">
                <a:latin typeface="+mj-lt"/>
                <a:ea typeface="Tahoma" pitchFamily="34" charset="0"/>
                <a:cs typeface="Tahoma" pitchFamily="34" charset="0"/>
              </a:rPr>
              <a:t>O</a:t>
            </a:r>
            <a:r>
              <a:rPr lang="hr-HR" sz="3400" dirty="0" smtClean="0">
                <a:latin typeface="+mj-lt"/>
                <a:ea typeface="Tahoma" pitchFamily="34" charset="0"/>
                <a:cs typeface="Tahoma" pitchFamily="34" charset="0"/>
              </a:rPr>
              <a:t>pismenjavanje učenika u razrednoj nastavi od 1. do 4. razreda i posebnom razrednom odjelu koji nisu uključeni u sustav informatičke i medijske pismenosti.</a:t>
            </a:r>
          </a:p>
          <a:p>
            <a:pPr>
              <a:buNone/>
            </a:pPr>
            <a:endParaRPr lang="hr-HR" sz="3400" dirty="0" smtClean="0">
              <a:latin typeface="+mj-lt"/>
              <a:ea typeface="Tahoma" pitchFamily="34" charset="0"/>
              <a:cs typeface="Tahoma" pitchFamily="34" charset="0"/>
            </a:endParaRPr>
          </a:p>
          <a:p>
            <a:r>
              <a:rPr lang="hr-HR" sz="3400" dirty="0">
                <a:latin typeface="+mj-lt"/>
                <a:ea typeface="Tahoma" pitchFamily="34" charset="0"/>
                <a:cs typeface="Tahoma" pitchFamily="34" charset="0"/>
              </a:rPr>
              <a:t>R</a:t>
            </a:r>
            <a:r>
              <a:rPr lang="hr-HR" sz="3400" dirty="0" smtClean="0">
                <a:latin typeface="+mj-lt"/>
                <a:ea typeface="Tahoma" pitchFamily="34" charset="0"/>
                <a:cs typeface="Tahoma" pitchFamily="34" charset="0"/>
              </a:rPr>
              <a:t>azvoj digitalnih kompetencija putem primjene web alata u redovnom nastavnom procesu.</a:t>
            </a:r>
          </a:p>
          <a:p>
            <a:pPr>
              <a:buNone/>
            </a:pPr>
            <a:endParaRPr lang="hr-HR" sz="3400" dirty="0" smtClean="0">
              <a:latin typeface="+mj-lt"/>
              <a:ea typeface="Tahoma" pitchFamily="34" charset="0"/>
              <a:cs typeface="Tahoma" pitchFamily="34" charset="0"/>
            </a:endParaRPr>
          </a:p>
          <a:p>
            <a:r>
              <a:rPr lang="hr-HR" sz="3400" dirty="0">
                <a:latin typeface="+mj-lt"/>
                <a:ea typeface="Tahoma" pitchFamily="34" charset="0"/>
                <a:cs typeface="Tahoma" pitchFamily="34" charset="0"/>
              </a:rPr>
              <a:t>A</a:t>
            </a:r>
            <a:r>
              <a:rPr lang="hr-HR" sz="3400" dirty="0" smtClean="0">
                <a:latin typeface="+mj-lt"/>
                <a:ea typeface="Tahoma" pitchFamily="34" charset="0"/>
                <a:cs typeface="Tahoma" pitchFamily="34" charset="0"/>
              </a:rPr>
              <a:t>ktivnija uloga u učenju, bolje razumijevanje kao i primjenjivanje obrazovnih sadržaja na inovativan i kreativan način.</a:t>
            </a:r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hr-HR" b="1" dirty="0" smtClean="0">
                <a:solidFill>
                  <a:srgbClr val="FFC000"/>
                </a:solidFill>
              </a:rPr>
              <a:t>         PROVEDBA PROJEKTA:</a:t>
            </a:r>
          </a:p>
          <a:p>
            <a:pPr>
              <a:buFont typeface="Wingdings" pitchFamily="2" charset="2"/>
              <a:buChar char="Ø"/>
            </a:pPr>
            <a:r>
              <a:rPr lang="hr-HR" sz="2400" dirty="0">
                <a:solidFill>
                  <a:schemeClr val="tx2"/>
                </a:solidFill>
              </a:rPr>
              <a:t>i</a:t>
            </a:r>
            <a:r>
              <a:rPr lang="hr-HR" sz="2400" dirty="0" smtClean="0">
                <a:solidFill>
                  <a:schemeClr val="tx2"/>
                </a:solidFill>
              </a:rPr>
              <a:t>nstalacija </a:t>
            </a:r>
            <a:r>
              <a:rPr lang="hr-HR" sz="2400" dirty="0" smtClean="0">
                <a:solidFill>
                  <a:schemeClr val="tx2"/>
                </a:solidFill>
              </a:rPr>
              <a:t>bežićnog interneta u zgradi Punta </a:t>
            </a:r>
            <a:r>
              <a:rPr lang="hr-HR" sz="2400" dirty="0" smtClean="0">
                <a:solidFill>
                  <a:schemeClr val="tx2"/>
                </a:solidFill>
              </a:rPr>
              <a:t>Sole </a:t>
            </a:r>
            <a:endParaRPr lang="hr-HR" sz="2400" dirty="0" smtClean="0">
              <a:solidFill>
                <a:schemeClr val="tx2"/>
              </a:solidFill>
            </a:endParaRPr>
          </a:p>
          <a:p>
            <a:pPr>
              <a:buNone/>
            </a:pPr>
            <a:endParaRPr lang="hr-HR" sz="2400" dirty="0" smtClean="0">
              <a:solidFill>
                <a:schemeClr val="tx2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hr-HR" sz="2400" dirty="0">
                <a:solidFill>
                  <a:schemeClr val="tx2"/>
                </a:solidFill>
              </a:rPr>
              <a:t>n</a:t>
            </a:r>
            <a:r>
              <a:rPr lang="hr-HR" sz="2400" dirty="0" smtClean="0">
                <a:solidFill>
                  <a:schemeClr val="tx2"/>
                </a:solidFill>
              </a:rPr>
              <a:t>abava </a:t>
            </a:r>
            <a:r>
              <a:rPr lang="hr-HR" sz="2400" dirty="0" smtClean="0">
                <a:solidFill>
                  <a:schemeClr val="tx2"/>
                </a:solidFill>
              </a:rPr>
              <a:t>i postavljanje opreme (30 tableta, 10 projektora</a:t>
            </a:r>
            <a:r>
              <a:rPr lang="hr-HR" sz="2400" dirty="0" smtClean="0">
                <a:solidFill>
                  <a:schemeClr val="tx2"/>
                </a:solidFill>
              </a:rPr>
              <a:t>)</a:t>
            </a:r>
            <a:endParaRPr lang="hr-HR" sz="2400" dirty="0" smtClean="0">
              <a:solidFill>
                <a:schemeClr val="tx2"/>
              </a:solidFill>
            </a:endParaRPr>
          </a:p>
          <a:p>
            <a:pPr>
              <a:buNone/>
            </a:pPr>
            <a:endParaRPr lang="hr-HR" sz="2400" dirty="0" smtClean="0">
              <a:solidFill>
                <a:schemeClr val="tx2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hr-HR" sz="2400" dirty="0">
                <a:solidFill>
                  <a:schemeClr val="tx2"/>
                </a:solidFill>
              </a:rPr>
              <a:t>e</a:t>
            </a:r>
            <a:r>
              <a:rPr lang="hr-HR" sz="2400" dirty="0" smtClean="0">
                <a:solidFill>
                  <a:schemeClr val="tx2"/>
                </a:solidFill>
              </a:rPr>
              <a:t>dukacija </a:t>
            </a:r>
            <a:r>
              <a:rPr lang="hr-HR" sz="2400" dirty="0" smtClean="0">
                <a:solidFill>
                  <a:schemeClr val="tx2"/>
                </a:solidFill>
              </a:rPr>
              <a:t>nositelja odgojno-obrazovnog </a:t>
            </a:r>
            <a:r>
              <a:rPr lang="hr-HR" sz="2400" dirty="0" smtClean="0">
                <a:solidFill>
                  <a:schemeClr val="tx2"/>
                </a:solidFill>
              </a:rPr>
              <a:t>procesa</a:t>
            </a:r>
            <a:endParaRPr lang="hr-HR" sz="2400" dirty="0" smtClean="0">
              <a:solidFill>
                <a:schemeClr val="tx2"/>
              </a:solidFill>
            </a:endParaRPr>
          </a:p>
          <a:p>
            <a:pPr>
              <a:buNone/>
            </a:pPr>
            <a:endParaRPr lang="hr-HR" sz="2400" dirty="0" smtClean="0">
              <a:solidFill>
                <a:schemeClr val="tx2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hr-HR" sz="2400" dirty="0">
                <a:solidFill>
                  <a:schemeClr val="tx2"/>
                </a:solidFill>
              </a:rPr>
              <a:t>r</a:t>
            </a:r>
            <a:r>
              <a:rPr lang="hr-HR" sz="2400" dirty="0" smtClean="0">
                <a:solidFill>
                  <a:schemeClr val="tx2"/>
                </a:solidFill>
              </a:rPr>
              <a:t>adionice </a:t>
            </a:r>
            <a:r>
              <a:rPr lang="hr-HR" sz="2400" dirty="0" smtClean="0">
                <a:solidFill>
                  <a:schemeClr val="tx2"/>
                </a:solidFill>
              </a:rPr>
              <a:t>za </a:t>
            </a:r>
            <a:r>
              <a:rPr lang="hr-HR" sz="2400" dirty="0" smtClean="0">
                <a:solidFill>
                  <a:schemeClr val="tx2"/>
                </a:solidFill>
              </a:rPr>
              <a:t>roditelje</a:t>
            </a:r>
            <a:endParaRPr lang="hr-HR" sz="2400" dirty="0" smtClean="0">
              <a:solidFill>
                <a:schemeClr val="tx2"/>
              </a:solidFill>
            </a:endParaRPr>
          </a:p>
          <a:p>
            <a:pPr>
              <a:buNone/>
            </a:pPr>
            <a:endParaRPr lang="hr-HR" sz="2400" dirty="0" smtClean="0">
              <a:solidFill>
                <a:schemeClr val="tx2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hr-HR" sz="2400" dirty="0">
                <a:solidFill>
                  <a:schemeClr val="tx2"/>
                </a:solidFill>
              </a:rPr>
              <a:t>p</a:t>
            </a:r>
            <a:r>
              <a:rPr lang="hr-HR" sz="2400" dirty="0" smtClean="0">
                <a:solidFill>
                  <a:schemeClr val="tx2"/>
                </a:solidFill>
              </a:rPr>
              <a:t>rimjena </a:t>
            </a:r>
            <a:r>
              <a:rPr lang="hr-HR" sz="2400" dirty="0" smtClean="0">
                <a:solidFill>
                  <a:schemeClr val="tx2"/>
                </a:solidFill>
              </a:rPr>
              <a:t>web alata u redovnom nastavnom procesu.</a:t>
            </a:r>
          </a:p>
          <a:p>
            <a:pPr>
              <a:buNone/>
            </a:pP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28596" y="1357298"/>
            <a:ext cx="8215370" cy="4143404"/>
          </a:xfrm>
        </p:spPr>
        <p:txBody>
          <a:bodyPr/>
          <a:lstStyle/>
          <a:p>
            <a:pPr eaLnBrk="1" hangingPunct="1">
              <a:defRPr/>
            </a:pPr>
            <a:endParaRPr lang="hr-HR" altLang="sr-Latn-RS" sz="2000" dirty="0" smtClean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1433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500034" y="571480"/>
            <a:ext cx="8215370" cy="5143536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hr-HR" altLang="sr-Latn-RS" sz="2000" dirty="0" smtClean="0">
              <a:solidFill>
                <a:schemeClr val="tx2">
                  <a:lumMod val="90000"/>
                </a:schemeClr>
              </a:solidFill>
            </a:endParaRP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hr-HR" altLang="sr-Latn-RS" sz="2000" dirty="0" smtClean="0">
                <a:solidFill>
                  <a:srgbClr val="FFC000"/>
                </a:solidFill>
              </a:rPr>
              <a:t>                </a:t>
            </a:r>
            <a:r>
              <a:rPr lang="hr-HR" altLang="sr-Latn-RS" sz="2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hr-HR" altLang="sr-Latn-RS" sz="2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PRIMARNI I SEKUNDARNI CILJEVI</a:t>
            </a:r>
          </a:p>
          <a:p>
            <a:pPr eaLnBrk="1" hangingPunct="1">
              <a:buFont typeface="Arial" panose="020B0604020202020204" pitchFamily="34" charset="0"/>
              <a:buNone/>
              <a:defRPr/>
            </a:pPr>
            <a:endParaRPr lang="hr-HR" altLang="sr-Latn-RS" sz="2000" dirty="0" smtClean="0">
              <a:solidFill>
                <a:schemeClr val="tx2">
                  <a:lumMod val="90000"/>
                </a:schemeClr>
              </a:solidFill>
            </a:endParaRP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hr-HR" altLang="sr-Latn-RS" sz="2000" dirty="0" smtClean="0">
                <a:solidFill>
                  <a:srgbClr val="0070C0"/>
                </a:solidFill>
              </a:rPr>
              <a:t>Primarni ciljevi:</a:t>
            </a:r>
          </a:p>
          <a:p>
            <a:pPr eaLnBrk="1" hangingPunct="1">
              <a:buFont typeface="Arial" panose="020B0604020202020204" pitchFamily="34" charset="0"/>
              <a:buChar char="►"/>
              <a:defRPr/>
            </a:pPr>
            <a:r>
              <a:rPr lang="hr-HR" altLang="sr-Latn-RS" sz="2000" dirty="0"/>
              <a:t>r</a:t>
            </a:r>
            <a:r>
              <a:rPr lang="hr-HR" altLang="sr-Latn-RS" sz="2000" dirty="0" smtClean="0"/>
              <a:t>azviti i unaprijediti digitalne kompetencije učenika razredne nastave</a:t>
            </a:r>
          </a:p>
          <a:p>
            <a:pPr eaLnBrk="1" hangingPunct="1">
              <a:buFont typeface="Arial" panose="020B0604020202020204" pitchFamily="34" charset="0"/>
              <a:buChar char="►"/>
              <a:defRPr/>
            </a:pPr>
            <a:r>
              <a:rPr lang="hr-HR" altLang="sr-Latn-RS" sz="2000" dirty="0"/>
              <a:t>r</a:t>
            </a:r>
            <a:r>
              <a:rPr lang="hr-HR" altLang="sr-Latn-RS" sz="2000" dirty="0" smtClean="0"/>
              <a:t>azviti  digitalnu kompetenciju učenika s teškoćama u razvoju</a:t>
            </a:r>
          </a:p>
          <a:p>
            <a:pPr eaLnBrk="1" hangingPunct="1">
              <a:buFont typeface="Arial" panose="020B0604020202020204" pitchFamily="34" charset="0"/>
              <a:buChar char="►"/>
              <a:defRPr/>
            </a:pPr>
            <a:r>
              <a:rPr lang="hr-HR" altLang="sr-Latn-RS" sz="2000" dirty="0"/>
              <a:t>e</a:t>
            </a:r>
            <a:r>
              <a:rPr lang="hr-HR" altLang="sr-Latn-RS" sz="2000" dirty="0" smtClean="0"/>
              <a:t>ducirati nositelje odgojno- obrazovnog procesa za korištenje tehnologije na području e-učenja</a:t>
            </a:r>
          </a:p>
          <a:p>
            <a:pPr eaLnBrk="1" hangingPunct="1">
              <a:buFont typeface="Arial" panose="020B0604020202020204" pitchFamily="34" charset="0"/>
              <a:buChar char="►"/>
              <a:defRPr/>
            </a:pPr>
            <a:r>
              <a:rPr lang="hr-HR" altLang="sr-Latn-RS" sz="2000" dirty="0"/>
              <a:t>u</a:t>
            </a:r>
            <a:r>
              <a:rPr lang="hr-HR" altLang="sr-Latn-RS" sz="2000" dirty="0" smtClean="0"/>
              <a:t>naprijediti suradnju s roditeljima uključivanjem u odgojno- obrazovni proces kroz radionice.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hr-HR" altLang="sr-Latn-RS" sz="2000" dirty="0" smtClean="0">
                <a:solidFill>
                  <a:srgbClr val="0070C0"/>
                </a:solidFill>
              </a:rPr>
              <a:t>Sekundarni ciljevi:</a:t>
            </a:r>
          </a:p>
          <a:p>
            <a:pPr eaLnBrk="1" hangingPunct="1">
              <a:buFont typeface="Arial" panose="020B0604020202020204" pitchFamily="34" charset="0"/>
              <a:buChar char="►"/>
              <a:defRPr/>
            </a:pPr>
            <a:r>
              <a:rPr lang="hr-HR" altLang="sr-Latn-RS" sz="2000" dirty="0"/>
              <a:t>s</a:t>
            </a:r>
            <a:r>
              <a:rPr lang="hr-HR" altLang="sr-Latn-RS" sz="2000" dirty="0" smtClean="0"/>
              <a:t>uradnja s drugim školama na nacionalnoj i europskoj razini na zajedničkim e-projektima, podizanje europske prepoznatljivosti škole i digitalne zrelosti uključivanjem na platformu e-Twining, koja je namijenjena međunarodnoj suradnji i usavršavanju učitelja, te aktivnom uključivanju učenika u provođenje e-projekta sa svrhom razvoja njihovih digitalnih i ostalih ključnih kompetencija</a:t>
            </a:r>
          </a:p>
          <a:p>
            <a:pPr eaLnBrk="1" hangingPunct="1">
              <a:buFont typeface="Arial" panose="020B0604020202020204" pitchFamily="34" charset="0"/>
              <a:buChar char="►"/>
              <a:defRPr/>
            </a:pPr>
            <a:r>
              <a:rPr lang="hr-HR" altLang="sr-Latn-RS" sz="2000" dirty="0"/>
              <a:t>o</a:t>
            </a:r>
            <a:r>
              <a:rPr lang="hr-HR" altLang="sr-Latn-RS" sz="2000" dirty="0" smtClean="0"/>
              <a:t>sposobljavanje učitelja predmetne nastave kako bi se rad nastavio dalje.</a:t>
            </a:r>
          </a:p>
          <a:p>
            <a:pPr eaLnBrk="1" hangingPunct="1">
              <a:buFont typeface="Arial" panose="020B0604020202020204" pitchFamily="34" charset="0"/>
              <a:buNone/>
              <a:defRPr/>
            </a:pPr>
            <a:endParaRPr lang="hr-HR" altLang="sr-Latn-R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500034" y="714356"/>
            <a:ext cx="8143932" cy="6942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07000"/>
              </a:lnSpc>
              <a:spcAft>
                <a:spcPts val="800"/>
              </a:spcAft>
              <a:defRPr/>
            </a:pPr>
            <a:r>
              <a:rPr lang="hr-HR" sz="2400" b="1" dirty="0" smtClean="0">
                <a:solidFill>
                  <a:srgbClr val="FFC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CILJANA SKUPINA: </a:t>
            </a:r>
          </a:p>
          <a:p>
            <a:pPr algn="just" eaLnBrk="1" hangingPunct="1"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Ø"/>
              <a:defRPr/>
            </a:pPr>
            <a:r>
              <a:rPr lang="hr-HR" sz="2400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</a:t>
            </a:r>
            <a:r>
              <a:rPr lang="hr-HR" sz="24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irektni utjecaj: 451 </a:t>
            </a:r>
            <a:r>
              <a:rPr lang="hr-HR" sz="2400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učenik koji pohađa razrednu nastavu od 1. do 4. razreda, u dobi od 7 do 10 godina starosti. Od navedenog broja troje je djece s teškoćama u </a:t>
            </a:r>
            <a:r>
              <a:rPr lang="hr-HR" sz="24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razvoju</a:t>
            </a:r>
            <a:endParaRPr lang="hr-HR" sz="2400" dirty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 eaLnBrk="1" hangingPunct="1"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Ø"/>
              <a:defRPr/>
            </a:pPr>
            <a:r>
              <a:rPr lang="hr-HR" sz="2400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</a:t>
            </a:r>
            <a:r>
              <a:rPr lang="hr-HR" sz="24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ndirektno </a:t>
            </a:r>
            <a:r>
              <a:rPr lang="hr-HR" sz="2400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će u projekt biti uključeno 500 učenika predmetne </a:t>
            </a:r>
            <a:r>
              <a:rPr lang="hr-HR" sz="24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nastave</a:t>
            </a:r>
          </a:p>
          <a:p>
            <a:pPr algn="just" eaLnBrk="1" hangingPunct="1"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Ø"/>
              <a:defRPr/>
            </a:pPr>
            <a:r>
              <a:rPr lang="hr-HR" sz="24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30 učitelja razredne i predmetne nastave</a:t>
            </a:r>
          </a:p>
          <a:p>
            <a:pPr algn="just" eaLnBrk="1" hangingPunct="1"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Ø"/>
              <a:defRPr/>
            </a:pPr>
            <a:r>
              <a:rPr lang="hr-HR" sz="2400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</a:t>
            </a:r>
            <a:r>
              <a:rPr lang="hr-HR" sz="24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oditelji učenika razredne nastave.</a:t>
            </a:r>
          </a:p>
          <a:p>
            <a:pPr algn="just" eaLnBrk="1" hangingPunct="1"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Ø"/>
              <a:defRPr/>
            </a:pPr>
            <a:endParaRPr lang="hr-HR" sz="2400" dirty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 eaLnBrk="1" hangingPunct="1">
              <a:lnSpc>
                <a:spcPct val="107000"/>
              </a:lnSpc>
              <a:spcAft>
                <a:spcPts val="800"/>
              </a:spcAft>
              <a:defRPr/>
            </a:pPr>
            <a:endParaRPr lang="hr-HR" sz="1200" dirty="0">
              <a:solidFill>
                <a:srgbClr val="FFFFF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07000"/>
              </a:lnSpc>
              <a:spcAft>
                <a:spcPts val="800"/>
              </a:spcAft>
              <a:defRPr/>
            </a:pPr>
            <a:endParaRPr lang="hr-HR" sz="1200" dirty="0">
              <a:solidFill>
                <a:srgbClr val="FFFFF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07000"/>
              </a:lnSpc>
              <a:spcAft>
                <a:spcPts val="800"/>
              </a:spcAft>
              <a:defRPr/>
            </a:pPr>
            <a:endParaRPr lang="hr-HR" sz="1200" dirty="0">
              <a:solidFill>
                <a:srgbClr val="FFFFF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07000"/>
              </a:lnSpc>
              <a:spcAft>
                <a:spcPts val="800"/>
              </a:spcAft>
              <a:defRPr/>
            </a:pPr>
            <a:endParaRPr lang="hr-HR" sz="1200" dirty="0">
              <a:solidFill>
                <a:srgbClr val="FFFFF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07000"/>
              </a:lnSpc>
              <a:spcAft>
                <a:spcPts val="800"/>
              </a:spcAft>
              <a:defRPr/>
            </a:pPr>
            <a:endParaRPr lang="hr-HR" sz="1200" dirty="0">
              <a:solidFill>
                <a:srgbClr val="FFFFF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07000"/>
              </a:lnSpc>
              <a:spcAft>
                <a:spcPts val="800"/>
              </a:spcAft>
              <a:defRPr/>
            </a:pPr>
            <a:endParaRPr lang="hr-HR" sz="1200" dirty="0">
              <a:solidFill>
                <a:srgbClr val="FFFFF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07000"/>
              </a:lnSpc>
              <a:spcAft>
                <a:spcPts val="800"/>
              </a:spcAft>
              <a:defRPr/>
            </a:pPr>
            <a:endParaRPr lang="hr-HR" sz="1200" dirty="0">
              <a:solidFill>
                <a:srgbClr val="FFFFF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07000"/>
              </a:lnSpc>
              <a:spcAft>
                <a:spcPts val="800"/>
              </a:spcAft>
              <a:defRPr/>
            </a:pPr>
            <a:endParaRPr lang="hr-HR" sz="1100" dirty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500034" y="571480"/>
            <a:ext cx="8143931" cy="78935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07000"/>
              </a:lnSpc>
              <a:spcAft>
                <a:spcPts val="800"/>
              </a:spcAft>
              <a:defRPr/>
            </a:pPr>
            <a:r>
              <a:rPr lang="hr-HR" sz="2400" b="1" dirty="0" smtClean="0">
                <a:solidFill>
                  <a:srgbClr val="FFC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KRAJNJI KORISNICI:</a:t>
            </a:r>
            <a:endParaRPr lang="hr-HR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 eaLnBrk="1" hangingPunct="1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hr-H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Verdana" pitchFamily="34" charset="0"/>
                <a:cs typeface="Arial" pitchFamily="34" charset="0"/>
              </a:rPr>
              <a:t>d</a:t>
            </a:r>
            <a:r>
              <a:rPr lang="hr-H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Verdana" pitchFamily="34" charset="0"/>
                <a:cs typeface="Arial" pitchFamily="34" charset="0"/>
              </a:rPr>
              <a:t>jeca- koja će kroz projekt razviti ključna znanja, vještine i stavove, poglavito: IKT kompetencije, komunikacijske i socijalne vještine, medijsku pismenost, kritičko razmišljanje, timski duh, poduzetništvo</a:t>
            </a:r>
          </a:p>
          <a:p>
            <a:pPr marL="342900" indent="-342900" algn="just" eaLnBrk="1" hangingPunct="1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hr-H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Tahoma" pitchFamily="34" charset="0"/>
                <a:cs typeface="Tahoma" pitchFamily="34" charset="0"/>
              </a:rPr>
              <a:t>n</a:t>
            </a:r>
            <a:r>
              <a:rPr lang="hr-H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Tahoma" pitchFamily="34" charset="0"/>
                <a:cs typeface="Tahoma" pitchFamily="34" charset="0"/>
              </a:rPr>
              <a:t>ositelji </a:t>
            </a:r>
            <a:r>
              <a:rPr lang="hr-H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Tahoma" pitchFamily="34" charset="0"/>
                <a:cs typeface="Tahoma" pitchFamily="34" charset="0"/>
              </a:rPr>
              <a:t>odgojno- obrazovnog procesa koji će nakon završene edukacije biti zaduženi za implementaciju web alata u redovni nastavni proces</a:t>
            </a:r>
          </a:p>
          <a:p>
            <a:pPr marL="342900" indent="-342900" algn="just" eaLnBrk="1" hangingPunct="1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hr-H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Tahoma" pitchFamily="34" charset="0"/>
                <a:cs typeface="Tahoma" pitchFamily="34" charset="0"/>
              </a:rPr>
              <a:t>r</a:t>
            </a:r>
            <a:r>
              <a:rPr lang="hr-HR" sz="200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Tahoma" pitchFamily="34" charset="0"/>
                <a:cs typeface="Tahoma" pitchFamily="34" charset="0"/>
              </a:rPr>
              <a:t>oditelji </a:t>
            </a:r>
            <a:r>
              <a:rPr lang="hr-H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Tahoma" pitchFamily="34" charset="0"/>
                <a:cs typeface="Tahoma" pitchFamily="34" charset="0"/>
              </a:rPr>
              <a:t>koji pohađanjem radionica uče kako djeci u obiteljskom okruženju omogućiti pozitivan susret s medijskim sadržajima i nastavak korištenja suvremenih tehnologija u učenju i osmišljavanju slobodnog vremena, ali i kako djecu zaštititi od elektroničkog nasilja i potencijalno </a:t>
            </a:r>
            <a:r>
              <a:rPr lang="hr-HR" sz="20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Tahoma" pitchFamily="34" charset="0"/>
                <a:cs typeface="Tahoma" pitchFamily="34" charset="0"/>
              </a:rPr>
              <a:t>štetnih </a:t>
            </a:r>
            <a:r>
              <a:rPr lang="hr-HR" sz="200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Tahoma" pitchFamily="34" charset="0"/>
                <a:cs typeface="Tahoma" pitchFamily="34" charset="0"/>
              </a:rPr>
              <a:t>sadržaja.</a:t>
            </a:r>
            <a:endParaRPr lang="hr-HR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Tahoma" pitchFamily="34" charset="0"/>
              <a:cs typeface="Tahoma" pitchFamily="34" charset="0"/>
            </a:endParaRPr>
          </a:p>
          <a:p>
            <a:pPr marL="342900" indent="-342900" algn="just" eaLnBrk="1" hangingPunct="1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endParaRPr lang="hr-HR" sz="2000" dirty="0">
              <a:solidFill>
                <a:srgbClr val="FFFFFF"/>
              </a:solidFill>
              <a:ea typeface="Tahoma" pitchFamily="34" charset="0"/>
              <a:cs typeface="Tahoma" pitchFamily="34" charset="0"/>
            </a:endParaRPr>
          </a:p>
          <a:p>
            <a:pPr algn="just" eaLnBrk="1" hangingPunct="1">
              <a:lnSpc>
                <a:spcPct val="107000"/>
              </a:lnSpc>
              <a:spcAft>
                <a:spcPts val="800"/>
              </a:spcAft>
              <a:defRPr/>
            </a:pPr>
            <a:endParaRPr lang="hr-HR" sz="1200" dirty="0">
              <a:solidFill>
                <a:srgbClr val="FFFFF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07000"/>
              </a:lnSpc>
              <a:spcAft>
                <a:spcPts val="800"/>
              </a:spcAft>
              <a:defRPr/>
            </a:pPr>
            <a:endParaRPr lang="hr-HR" sz="1200" dirty="0">
              <a:solidFill>
                <a:srgbClr val="FFFFF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07000"/>
              </a:lnSpc>
              <a:spcAft>
                <a:spcPts val="800"/>
              </a:spcAft>
              <a:defRPr/>
            </a:pPr>
            <a:endParaRPr lang="hr-HR" sz="1200" dirty="0">
              <a:solidFill>
                <a:srgbClr val="FFFFF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07000"/>
              </a:lnSpc>
              <a:spcAft>
                <a:spcPts val="800"/>
              </a:spcAft>
              <a:defRPr/>
            </a:pPr>
            <a:endParaRPr lang="hr-HR" sz="1200" dirty="0">
              <a:solidFill>
                <a:srgbClr val="FFFFF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07000"/>
              </a:lnSpc>
              <a:spcAft>
                <a:spcPts val="800"/>
              </a:spcAft>
              <a:defRPr/>
            </a:pPr>
            <a:endParaRPr lang="hr-HR" sz="1200" dirty="0">
              <a:solidFill>
                <a:srgbClr val="FFFFF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07000"/>
              </a:lnSpc>
              <a:spcAft>
                <a:spcPts val="800"/>
              </a:spcAft>
              <a:defRPr/>
            </a:pPr>
            <a:endParaRPr lang="hr-HR" sz="1200" dirty="0">
              <a:solidFill>
                <a:srgbClr val="FFFFF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07000"/>
              </a:lnSpc>
              <a:spcAft>
                <a:spcPts val="800"/>
              </a:spcAft>
              <a:defRPr/>
            </a:pPr>
            <a:endParaRPr lang="hr-HR" sz="1200" dirty="0">
              <a:solidFill>
                <a:srgbClr val="FFFFF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07000"/>
              </a:lnSpc>
              <a:spcAft>
                <a:spcPts val="800"/>
              </a:spcAft>
              <a:defRPr/>
            </a:pPr>
            <a:endParaRPr lang="hr-HR" sz="1100" dirty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1803</TotalTime>
  <Words>411</Words>
  <Application>Microsoft Office PowerPoint</Application>
  <PresentationFormat>On-screen Show (4:3)</PresentationFormat>
  <Paragraphs>62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Calibri</vt:lpstr>
      <vt:lpstr>Tahoma</vt:lpstr>
      <vt:lpstr>Times New Roman</vt:lpstr>
      <vt:lpstr>Verdana</vt:lpstr>
      <vt:lpstr>Wingdings</vt:lpstr>
      <vt:lpstr>Wingdings 2</vt:lpstr>
      <vt:lpstr>Aspect</vt:lpstr>
      <vt:lpstr>     DIGITALNA PISMENOST      ključna vještina za život              u 21. stoljeću</vt:lpstr>
      <vt:lpstr>PowerPoint Presentation</vt:lpstr>
      <vt:lpstr>              SVRHA</vt:lpstr>
      <vt:lpstr>PowerPoint Presentation</vt:lpstr>
      <vt:lpstr>PowerPoint Presentation</vt:lpstr>
      <vt:lpstr>PowerPoint Presentation</vt:lpstr>
      <vt:lpstr>PowerPoint Presentation</vt:lpstr>
    </vt:vector>
  </TitlesOfParts>
  <Company>MZOŠ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Mira Čuvidić Učiteljica razredne nastave</dc:title>
  <dc:creator>MIRA ČUVIDIĆ</dc:creator>
  <cp:lastModifiedBy>MarinaF</cp:lastModifiedBy>
  <cp:revision>67</cp:revision>
  <dcterms:created xsi:type="dcterms:W3CDTF">2010-08-19T10:43:43Z</dcterms:created>
  <dcterms:modified xsi:type="dcterms:W3CDTF">2018-12-05T10:11:00Z</dcterms:modified>
</cp:coreProperties>
</file>