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6" r:id="rId3"/>
    <p:sldId id="257" r:id="rId4"/>
    <p:sldId id="270" r:id="rId5"/>
    <p:sldId id="258" r:id="rId6"/>
    <p:sldId id="264" r:id="rId7"/>
    <p:sldId id="260" r:id="rId8"/>
    <p:sldId id="272" r:id="rId9"/>
    <p:sldId id="261" r:id="rId10"/>
    <p:sldId id="280" r:id="rId11"/>
    <p:sldId id="278" r:id="rId12"/>
    <p:sldId id="276" r:id="rId13"/>
    <p:sldId id="279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9.9.2018.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600" dirty="0" smtClean="0"/>
              <a:t>ŽIVJETI ZDRAVO, 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ZDRAVLJE JE MOJ ODABIR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6166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Satove razrednika/integrirane dane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  Za 5. i 7. razred</a:t>
            </a:r>
          </a:p>
          <a:p>
            <a:endParaRPr lang="hr-HR" dirty="0"/>
          </a:p>
          <a:p>
            <a:r>
              <a:rPr lang="hr-HR" dirty="0"/>
              <a:t>„Što </a:t>
            </a:r>
            <a:r>
              <a:rPr lang="hr-HR" dirty="0" smtClean="0"/>
              <a:t>bi mogao sadržavati </a:t>
            </a:r>
            <a:r>
              <a:rPr lang="hr-HR" dirty="0"/>
              <a:t>moj zdravi doručak?”</a:t>
            </a:r>
          </a:p>
          <a:p>
            <a:r>
              <a:rPr lang="hr-HR" dirty="0"/>
              <a:t>„Provjerimo masnoću u grickalicama”</a:t>
            </a:r>
          </a:p>
          <a:p>
            <a:endParaRPr lang="hr-HR" dirty="0"/>
          </a:p>
          <a:p>
            <a:r>
              <a:rPr lang="hr-HR" dirty="0"/>
              <a:t>Za 6. razred </a:t>
            </a:r>
          </a:p>
          <a:p>
            <a:r>
              <a:rPr lang="hr-HR" dirty="0"/>
              <a:t>„ Skrivene masti i šećeri”</a:t>
            </a:r>
          </a:p>
          <a:p>
            <a:r>
              <a:rPr lang="hr-HR" dirty="0"/>
              <a:t>„Odaberi zdravu užinu”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 8. razred</a:t>
            </a:r>
          </a:p>
          <a:p>
            <a:r>
              <a:rPr lang="hr-HR" dirty="0"/>
              <a:t>„Što se krije iza E-brojeva?”</a:t>
            </a:r>
          </a:p>
        </p:txBody>
      </p:sp>
    </p:spTree>
    <p:extLst>
      <p:ext uri="{BB962C8B-B14F-4D97-AF65-F5344CB8AC3E}">
        <p14:creationId xmlns:p14="http://schemas.microsoft.com/office/powerpoint/2010/main" val="32400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Napomene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530352"/>
            <a:ext cx="8136904" cy="505888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Teme o  pravilnoj prehrani nalazi se u sadržajima prirode i društva kroz prva četiri razreda osnovne škole, a u 5. i 8. razredu učenici obrađuju iste teme  kroz satove prirode i biologije tako će se dio ishoda ostvariti kroz </a:t>
            </a:r>
            <a:r>
              <a:rPr lang="hr-HR" dirty="0"/>
              <a:t>n</a:t>
            </a:r>
            <a:r>
              <a:rPr lang="hr-HR" dirty="0" smtClean="0"/>
              <a:t>astavni proces</a:t>
            </a:r>
          </a:p>
          <a:p>
            <a:endParaRPr lang="hr-HR" dirty="0" smtClean="0"/>
          </a:p>
          <a:p>
            <a:r>
              <a:rPr lang="hr-HR" dirty="0" smtClean="0"/>
              <a:t>Predviđene radionice mogu se održati kroz sat razrednika, integrirani dan (npr. Dani zahvalnosti za plodove zemlje, </a:t>
            </a:r>
            <a:r>
              <a:rPr lang="hr-HR" dirty="0"/>
              <a:t>a </a:t>
            </a:r>
            <a:r>
              <a:rPr lang="hr-HR" dirty="0" smtClean="0"/>
              <a:t>mogući </a:t>
            </a:r>
            <a:r>
              <a:rPr lang="hr-HR" dirty="0"/>
              <a:t>način realizacije </a:t>
            </a:r>
            <a:r>
              <a:rPr lang="hr-HR" dirty="0" smtClean="0"/>
              <a:t>je </a:t>
            </a:r>
            <a:r>
              <a:rPr lang="hr-HR" dirty="0"/>
              <a:t>i zajednička aktivnost roditelja i djece</a:t>
            </a:r>
          </a:p>
          <a:p>
            <a:endParaRPr lang="hr-HR" dirty="0" smtClean="0"/>
          </a:p>
          <a:p>
            <a:r>
              <a:rPr lang="hr-HR" dirty="0" smtClean="0"/>
              <a:t>Planirano je da se sve radionice za učenike odrade i na roditeljskim sastancima (kao glavna aktivnost ili dio dnevnog reda)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592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887413"/>
            <a:ext cx="7218363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GB" altLang="sr-Latn-RS" sz="1800" dirty="0" err="1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Arial" charset="0"/>
              </a:rPr>
              <a:t>Hipokrat</a:t>
            </a:r>
            <a:r>
              <a:rPr lang="en-GB" altLang="sr-Latn-RS" sz="1800" b="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Arial" charset="0"/>
              </a:rPr>
              <a:t> </a:t>
            </a:r>
            <a:r>
              <a:rPr lang="hr-HR" altLang="sr-Latn-RS" sz="1800" b="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hr-HR" altLang="sr-Latn-RS" sz="1800" b="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Arial" charset="0"/>
              </a:rPr>
            </a:br>
            <a:r>
              <a:rPr lang="en-GB" altLang="sr-Latn-RS" sz="1800" b="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Arial" charset="0"/>
              </a:rPr>
              <a:t>(460. pr. Kr. – 377. pr. Kr.)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07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ilustr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00438"/>
            <a:ext cx="15716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2056232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effectLst/>
              </a:rPr>
              <a:t>MALA PLANINARSKA </a:t>
            </a:r>
            <a:r>
              <a:rPr lang="hr-HR" sz="3600" dirty="0" smtClean="0">
                <a:effectLst/>
              </a:rPr>
              <a:t>ŠKOLA</a:t>
            </a:r>
            <a:br>
              <a:rPr lang="hr-HR" sz="3600" dirty="0" smtClean="0">
                <a:effectLst/>
              </a:rPr>
            </a:br>
            <a:r>
              <a:rPr lang="hr-HR" sz="2700" dirty="0" smtClean="0">
                <a:effectLst/>
              </a:rPr>
              <a:t>Suradnja </a:t>
            </a:r>
            <a:r>
              <a:rPr lang="hr-HR" sz="2700" dirty="0">
                <a:effectLst/>
              </a:rPr>
              <a:t>s Planinarskim društvom </a:t>
            </a:r>
            <a:r>
              <a:rPr lang="hr-HR" sz="2700" dirty="0" smtClean="0">
                <a:effectLst/>
              </a:rPr>
              <a:t>„</a:t>
            </a:r>
            <a:r>
              <a:rPr lang="hr-HR" sz="2700" dirty="0" err="1" smtClean="0">
                <a:effectLst/>
              </a:rPr>
              <a:t>Imber</a:t>
            </a:r>
            <a:r>
              <a:rPr lang="hr-HR" sz="2700" dirty="0" smtClean="0">
                <a:effectLst/>
              </a:rPr>
              <a:t>” </a:t>
            </a:r>
            <a:r>
              <a:rPr lang="hr-HR" sz="2700" dirty="0">
                <a:effectLst/>
              </a:rPr>
              <a:t>Omiš</a:t>
            </a:r>
            <a:br>
              <a:rPr lang="hr-HR" sz="2700" dirty="0">
                <a:effectLst/>
              </a:rPr>
            </a:br>
            <a:endParaRPr lang="hr-HR" sz="27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722376" y="2820936"/>
            <a:ext cx="8098096" cy="3416376"/>
          </a:xfrm>
        </p:spPr>
        <p:txBody>
          <a:bodyPr>
            <a:normAutofit/>
          </a:bodyPr>
          <a:lstStyle/>
          <a:p>
            <a:pPr lvl="0" algn="ctr"/>
            <a:r>
              <a:rPr lang="hr-HR" sz="2400" dirty="0">
                <a:solidFill>
                  <a:schemeClr val="tx1"/>
                </a:solidFill>
              </a:rPr>
              <a:t>Za učenike 2. i 4. razreda („mali“), te 5. i 6. razreda („veliki“)</a:t>
            </a:r>
          </a:p>
          <a:p>
            <a:pPr algn="l"/>
            <a:r>
              <a:rPr lang="hr-HR" dirty="0"/>
              <a:t> 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CILJEVI</a:t>
            </a:r>
            <a:r>
              <a:rPr lang="hr-HR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  <a:p>
            <a:pPr lvl="0" algn="l"/>
            <a:r>
              <a:rPr lang="hr-HR" dirty="0" smtClean="0"/>
              <a:t>- upoznati </a:t>
            </a:r>
            <a:r>
              <a:rPr lang="hr-HR" dirty="0"/>
              <a:t>osnove planinarstva </a:t>
            </a:r>
          </a:p>
          <a:p>
            <a:pPr lvl="0" algn="l"/>
            <a:r>
              <a:rPr lang="hr-HR" dirty="0" smtClean="0"/>
              <a:t>- stjecati </a:t>
            </a:r>
            <a:r>
              <a:rPr lang="hr-HR" dirty="0"/>
              <a:t>osnovna planinarska znanja i vještine</a:t>
            </a:r>
          </a:p>
          <a:p>
            <a:pPr lvl="0" algn="l"/>
            <a:r>
              <a:rPr lang="hr-HR" dirty="0" smtClean="0"/>
              <a:t>- osigurati siguran boravak </a:t>
            </a:r>
            <a:r>
              <a:rPr lang="hr-HR" dirty="0"/>
              <a:t>djece u planinama</a:t>
            </a:r>
          </a:p>
          <a:p>
            <a:pPr lvl="0" algn="l"/>
            <a:r>
              <a:rPr lang="hr-HR" dirty="0" smtClean="0"/>
              <a:t>- omogućiti </a:t>
            </a:r>
            <a:r>
              <a:rPr lang="hr-HR" dirty="0"/>
              <a:t>djelovanje djece unutar planinarskog društva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9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37675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effectLst/>
              </a:rPr>
              <a:t>Glavnina sadržaja </a:t>
            </a:r>
            <a:r>
              <a:rPr lang="hr-HR" sz="2400" dirty="0" smtClean="0">
                <a:effectLst/>
              </a:rPr>
              <a:t>ostvarivat </a:t>
            </a:r>
            <a:r>
              <a:rPr lang="hr-HR" sz="2400" dirty="0">
                <a:effectLst/>
              </a:rPr>
              <a:t>će se u planini! (5 izleta u prirodi- tematski </a:t>
            </a:r>
            <a:r>
              <a:rPr lang="hr-HR" sz="2400" dirty="0" smtClean="0">
                <a:effectLst/>
              </a:rPr>
              <a:t>izleti </a:t>
            </a:r>
            <a:r>
              <a:rPr lang="hr-HR" sz="2400" dirty="0">
                <a:effectLst/>
              </a:rPr>
              <a:t>+ teoretski dio- predavanja kroz edukativne vježbe i </a:t>
            </a:r>
            <a:r>
              <a:rPr lang="hr-HR" sz="2400" dirty="0" smtClean="0">
                <a:effectLst/>
              </a:rPr>
              <a:t>radionice)</a:t>
            </a:r>
            <a:r>
              <a:rPr lang="hr-HR" sz="2400" dirty="0">
                <a:effectLst/>
              </a:rPr>
              <a:t/>
            </a:r>
            <a:br>
              <a:rPr lang="hr-HR" sz="2400" dirty="0">
                <a:effectLst/>
              </a:rPr>
            </a:b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72" y="2924944"/>
            <a:ext cx="3960440" cy="24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79527" y="908720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Program škole sadrži sljedeće nastavne teme: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479527" y="1844824"/>
            <a:ext cx="8183880" cy="4824536"/>
          </a:xfrm>
        </p:spPr>
        <p:txBody>
          <a:bodyPr>
            <a:normAutofit/>
          </a:bodyPr>
          <a:lstStyle/>
          <a:p>
            <a:pPr marL="342900" lvl="0" indent="-342900">
              <a:buAutoNum type="arabicPeriod"/>
            </a:pPr>
            <a:r>
              <a:rPr lang="hr-HR" sz="2400" dirty="0" smtClean="0"/>
              <a:t>PLANINARENJE</a:t>
            </a:r>
            <a:r>
              <a:rPr lang="hr-HR" sz="2400" dirty="0"/>
              <a:t>, </a:t>
            </a:r>
            <a:r>
              <a:rPr lang="hr-HR" sz="2400" dirty="0" smtClean="0"/>
              <a:t>PLANINARSTVO</a:t>
            </a:r>
          </a:p>
          <a:p>
            <a:pPr marL="342900" lvl="0" indent="-342900">
              <a:buAutoNum type="arabicPeriod"/>
            </a:pPr>
            <a:r>
              <a:rPr lang="hr-HR" sz="2400" dirty="0" smtClean="0"/>
              <a:t>KRETANJE </a:t>
            </a:r>
            <a:r>
              <a:rPr lang="hr-HR" sz="2400" dirty="0"/>
              <a:t>I BORAVAK U </a:t>
            </a:r>
            <a:r>
              <a:rPr lang="hr-HR" sz="2400" dirty="0" smtClean="0"/>
              <a:t>PRIRODI</a:t>
            </a:r>
          </a:p>
          <a:p>
            <a:pPr marL="342900" lvl="0" indent="-342900">
              <a:buAutoNum type="arabicPeriod"/>
            </a:pPr>
            <a:r>
              <a:rPr lang="hr-HR" sz="2400" dirty="0" smtClean="0"/>
              <a:t>ZAŠTITA PRIRODE</a:t>
            </a:r>
          </a:p>
          <a:p>
            <a:pPr marL="342900" lvl="0" indent="-342900">
              <a:buAutoNum type="arabicPeriod"/>
            </a:pPr>
            <a:r>
              <a:rPr lang="hr-HR" sz="2400" dirty="0" smtClean="0"/>
              <a:t>OPASNOSTI</a:t>
            </a:r>
            <a:r>
              <a:rPr lang="hr-HR" sz="2400" dirty="0"/>
              <a:t>, POMOĆ I SPAŠAVANJE U </a:t>
            </a:r>
            <a:r>
              <a:rPr lang="hr-HR" sz="2400" dirty="0" smtClean="0"/>
              <a:t>PLANINI</a:t>
            </a:r>
          </a:p>
          <a:p>
            <a:pPr marL="342900" lvl="0" indent="-342900">
              <a:buAutoNum type="arabicPeriod"/>
            </a:pPr>
            <a:r>
              <a:rPr lang="hr-HR" sz="2400" dirty="0" smtClean="0"/>
              <a:t>PENJANJE</a:t>
            </a:r>
          </a:p>
          <a:p>
            <a:pPr marL="342900" lvl="0" indent="-342900">
              <a:buAutoNum type="arabicPeriod"/>
            </a:pPr>
            <a:r>
              <a:rPr lang="hr-HR" sz="2400" dirty="0" smtClean="0"/>
              <a:t>ORIJENTACIJA</a:t>
            </a:r>
          </a:p>
          <a:p>
            <a:pPr marL="342900" lvl="0" indent="-342900">
              <a:buAutoNum type="arabicPeriod"/>
            </a:pPr>
            <a:endParaRPr lang="hr-HR" dirty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r>
              <a:rPr lang="hr-HR" sz="2400" b="1" dirty="0"/>
              <a:t>VODITELJI:</a:t>
            </a:r>
          </a:p>
          <a:p>
            <a:pPr lvl="0"/>
            <a:r>
              <a:rPr lang="hr-HR" dirty="0" smtClean="0"/>
              <a:t>-  iskusni </a:t>
            </a:r>
            <a:r>
              <a:rPr lang="hr-HR" dirty="0"/>
              <a:t>planinari sa završenom općom planinarskom školom</a:t>
            </a:r>
          </a:p>
          <a:p>
            <a:pPr lvl="0"/>
            <a:r>
              <a:rPr lang="hr-HR" dirty="0" smtClean="0"/>
              <a:t>-  učitelji  </a:t>
            </a:r>
            <a:r>
              <a:rPr lang="hr-HR" dirty="0"/>
              <a:t>(aktivni u planinarskom društvu)</a:t>
            </a:r>
          </a:p>
          <a:p>
            <a:pPr lvl="0"/>
            <a:r>
              <a:rPr lang="hr-HR" dirty="0" smtClean="0"/>
              <a:t>-  članovi </a:t>
            </a:r>
            <a:r>
              <a:rPr lang="hr-HR" dirty="0"/>
              <a:t>HGSS-a</a:t>
            </a:r>
          </a:p>
          <a:p>
            <a:pPr lvl="0"/>
            <a:r>
              <a:rPr lang="hr-HR" dirty="0" smtClean="0"/>
              <a:t>-  čuvari </a:t>
            </a:r>
            <a:r>
              <a:rPr lang="hr-HR" dirty="0"/>
              <a:t>planinarske prirode</a:t>
            </a:r>
            <a:endParaRPr lang="hr-HR" i="1" dirty="0"/>
          </a:p>
          <a:p>
            <a:pPr lvl="0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698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PROJEKT?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/>
              <a:t>Pravilna prehrana učenika vrlo je važna ne samo za njihovo opće zdravlje, već i za učenje. Hrana je naša svakodnevna potreba i vrlo je važno kakvu hranu, koliko i kada je unosimo u organizam. Ako se djeca </a:t>
            </a:r>
            <a:r>
              <a:rPr lang="hr-HR" dirty="0" smtClean="0"/>
              <a:t>pravilno usmjeravaju</a:t>
            </a:r>
            <a:r>
              <a:rPr lang="vi-VN" dirty="0" smtClean="0"/>
              <a:t>, </a:t>
            </a:r>
            <a:r>
              <a:rPr lang="vi-VN" dirty="0"/>
              <a:t>razvit će i zdrave </a:t>
            </a:r>
            <a:r>
              <a:rPr lang="hr-HR" dirty="0" smtClean="0"/>
              <a:t>navike u konzumiranju hrane</a:t>
            </a:r>
            <a:r>
              <a:rPr lang="vi-VN" dirty="0" smtClean="0"/>
              <a:t> 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Svi posjedujemo određene prehrambene navike koje smo stekli u djetinjstvu, a te navike mijenjaju se tijekom života zbog različitog načina življenja. Navike roditelja su najvažnije, </a:t>
            </a:r>
            <a:r>
              <a:rPr lang="vi-VN" dirty="0" smtClean="0"/>
              <a:t>obitelj </a:t>
            </a:r>
            <a:r>
              <a:rPr lang="vi-VN" dirty="0"/>
              <a:t>ima najsnažniji utjecaj na </a:t>
            </a:r>
            <a:r>
              <a:rPr lang="vi-VN" dirty="0" smtClean="0"/>
              <a:t>d</a:t>
            </a:r>
            <a:r>
              <a:rPr lang="hr-HR" dirty="0" smtClean="0"/>
              <a:t>i</a:t>
            </a:r>
            <a:r>
              <a:rPr lang="vi-VN" dirty="0" smtClean="0"/>
              <a:t>jete </a:t>
            </a:r>
            <a:r>
              <a:rPr lang="hr-HR" dirty="0" smtClean="0"/>
              <a:t>stoga su roditelji</a:t>
            </a:r>
            <a:r>
              <a:rPr lang="vi-VN" dirty="0" smtClean="0"/>
              <a:t> </a:t>
            </a:r>
            <a:r>
              <a:rPr lang="hr-HR" dirty="0" smtClean="0"/>
              <a:t>bitni suradnici i </a:t>
            </a:r>
            <a:r>
              <a:rPr lang="vi-VN" dirty="0" smtClean="0"/>
              <a:t>ključni član</a:t>
            </a:r>
            <a:r>
              <a:rPr lang="hr-HR" dirty="0" smtClean="0"/>
              <a:t>ovi</a:t>
            </a:r>
            <a:r>
              <a:rPr lang="vi-VN" dirty="0" smtClean="0"/>
              <a:t> </a:t>
            </a:r>
            <a:r>
              <a:rPr lang="vi-VN" dirty="0"/>
              <a:t>tima.. 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Pravilne preporuke te stalna edukacija svih čimbenika lanca pravilne prehrane treba biti stalna i učestala, kako u vrtićima i školama, tako i u ustanovama u široj zajednici. Brigu o pravilnoj prehrani treba preuzeti kao odgovornost za vlastito zdravlje.</a:t>
            </a:r>
          </a:p>
          <a:p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7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51560"/>
          </a:xfrm>
        </p:spPr>
        <p:txBody>
          <a:bodyPr/>
          <a:lstStyle/>
          <a:p>
            <a:r>
              <a:rPr lang="hr-HR" dirty="0"/>
              <a:t>RAD NA PROJEKTU OBUHVAĆA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5562944"/>
          </a:xfrm>
        </p:spPr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</a:t>
            </a:r>
          </a:p>
          <a:p>
            <a:pPr marL="0" indent="0">
              <a:buNone/>
            </a:pPr>
            <a:r>
              <a:rPr lang="hr-HR" sz="2600" dirty="0"/>
              <a:t> </a:t>
            </a:r>
            <a:r>
              <a:rPr lang="hr-HR" sz="2600" dirty="0" smtClean="0"/>
              <a:t>         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integrirano               aktivno stjecanje          razvoj dječjih</a:t>
            </a:r>
          </a:p>
          <a:p>
            <a:pPr marL="0" indent="0">
              <a:buNone/>
            </a:pPr>
            <a:r>
              <a:rPr lang="hr-HR" sz="2600" dirty="0" smtClean="0"/>
              <a:t>    učenje                  iskustva,znanja           kompetencija</a:t>
            </a:r>
          </a:p>
          <a:p>
            <a:pPr marL="0" indent="0">
              <a:buNone/>
            </a:pPr>
            <a:r>
              <a:rPr lang="hr-HR" sz="2600" dirty="0" smtClean="0"/>
              <a:t>                                     i vještina</a:t>
            </a:r>
          </a:p>
        </p:txBody>
      </p:sp>
      <p:sp>
        <p:nvSpPr>
          <p:cNvPr id="4" name="Strelica dolje 3"/>
          <p:cNvSpPr/>
          <p:nvPr/>
        </p:nvSpPr>
        <p:spPr>
          <a:xfrm>
            <a:off x="755576" y="2674854"/>
            <a:ext cx="108012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dolje 4"/>
          <p:cNvSpPr/>
          <p:nvPr/>
        </p:nvSpPr>
        <p:spPr>
          <a:xfrm>
            <a:off x="6084168" y="2636912"/>
            <a:ext cx="108012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2186"/>
            <a:ext cx="11398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CILJANA SKUPINA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1., 2., 3. i 4. razreda i njihovi roditelji (kroz interaktivna predavanja i radionice)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Učenici od 5. -8. razreda (kroz radionice i integriranu nastavu ili razredne projekte)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88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• </a:t>
            </a:r>
            <a:r>
              <a:rPr lang="hr-HR" dirty="0" smtClean="0"/>
              <a:t>razumjeti </a:t>
            </a:r>
            <a:r>
              <a:rPr lang="hr-HR" dirty="0"/>
              <a:t>važnost redovite i zdrave prehrane</a:t>
            </a:r>
            <a:r>
              <a:rPr lang="hr-HR" dirty="0" smtClean="0"/>
              <a:t>,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•</a:t>
            </a:r>
            <a:r>
              <a:rPr lang="hr-HR" dirty="0"/>
              <a:t>upoznati učenike i sve sudionike s utjecajem</a:t>
            </a:r>
          </a:p>
          <a:p>
            <a:pPr marL="0" indent="0">
              <a:buNone/>
            </a:pPr>
            <a:r>
              <a:rPr lang="hr-HR" dirty="0"/>
              <a:t>hrane na </a:t>
            </a:r>
            <a:r>
              <a:rPr lang="hr-HR" dirty="0" smtClean="0"/>
              <a:t>zdravlje</a:t>
            </a:r>
          </a:p>
          <a:p>
            <a:pPr marL="0" indent="0">
              <a:buNone/>
            </a:pPr>
            <a:r>
              <a:rPr lang="hr-HR" dirty="0"/>
              <a:t>• poučiti učenike da istražuju učinke tjelesne </a:t>
            </a:r>
            <a:r>
              <a:rPr lang="hr-HR" dirty="0" smtClean="0"/>
              <a:t>aktivnosti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• steći zdrave navike </a:t>
            </a:r>
            <a:r>
              <a:rPr lang="hr-HR" dirty="0"/>
              <a:t>od najranije </a:t>
            </a:r>
            <a:r>
              <a:rPr lang="hr-HR" dirty="0" smtClean="0"/>
              <a:t>dobi</a:t>
            </a:r>
          </a:p>
          <a:p>
            <a:pPr marL="0" indent="0">
              <a:buNone/>
            </a:pPr>
            <a:r>
              <a:rPr lang="hr-HR" dirty="0" smtClean="0"/>
              <a:t>• podići razinu kvalitete u suradnji s roditeljima,   lokalnom zajednicom i stručnim službama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33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NAMJENA: 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Zajedno istražiti i pomoći djeci </a:t>
            </a:r>
            <a:r>
              <a:rPr lang="hr-HR" sz="3200" dirty="0"/>
              <a:t>i roditeljima da odaberu one namirnice koje im </a:t>
            </a:r>
            <a:r>
              <a:rPr lang="hr-HR" sz="3200" dirty="0" smtClean="0"/>
              <a:t>omogućavaju </a:t>
            </a:r>
            <a:r>
              <a:rPr lang="hr-HR" sz="3200" dirty="0"/>
              <a:t>preporučenu dnevnu količinu vitamina i hranjivih sastojaka </a:t>
            </a:r>
            <a:r>
              <a:rPr lang="hr-HR" sz="3200" dirty="0" smtClean="0"/>
              <a:t>potrebnih </a:t>
            </a:r>
            <a:r>
              <a:rPr lang="hr-HR" sz="3200" dirty="0"/>
              <a:t>za </a:t>
            </a:r>
            <a:r>
              <a:rPr lang="hr-HR" sz="3200" dirty="0" smtClean="0"/>
              <a:t>zdrav </a:t>
            </a:r>
            <a:r>
              <a:rPr lang="hr-HR" sz="3200" dirty="0"/>
              <a:t>rast i razvoj.</a:t>
            </a:r>
          </a:p>
        </p:txBody>
      </p:sp>
    </p:spTree>
    <p:extLst>
      <p:ext uri="{BB962C8B-B14F-4D97-AF65-F5344CB8AC3E}">
        <p14:creationId xmlns:p14="http://schemas.microsoft.com/office/powerpoint/2010/main" val="1758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ZADAĆE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       </a:t>
            </a:r>
            <a:r>
              <a:rPr lang="hr-HR" b="1" dirty="0" smtClean="0"/>
              <a:t>OBRAZOVNE</a:t>
            </a:r>
            <a:r>
              <a:rPr lang="hr-HR" b="1" dirty="0"/>
              <a:t>: </a:t>
            </a:r>
            <a:endParaRPr lang="hr-HR" b="1" dirty="0" smtClean="0"/>
          </a:p>
          <a:p>
            <a:r>
              <a:rPr lang="hr-HR" dirty="0" smtClean="0"/>
              <a:t>stjecanje </a:t>
            </a:r>
            <a:r>
              <a:rPr lang="hr-HR" dirty="0"/>
              <a:t>znanja o važnosti raznolike prehrane za zdravlje </a:t>
            </a:r>
            <a:r>
              <a:rPr lang="hr-HR" dirty="0" smtClean="0"/>
              <a:t>te imenovanje </a:t>
            </a:r>
            <a:r>
              <a:rPr lang="hr-HR" dirty="0"/>
              <a:t>namirnica koje pridonose </a:t>
            </a:r>
            <a:r>
              <a:rPr lang="hr-HR" dirty="0" smtClean="0"/>
              <a:t>zdravlju</a:t>
            </a:r>
          </a:p>
          <a:p>
            <a:r>
              <a:rPr lang="hr-HR" dirty="0"/>
              <a:t>p</a:t>
            </a:r>
            <a:r>
              <a:rPr lang="hr-HR" dirty="0" smtClean="0"/>
              <a:t>revencija bolesti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</a:t>
            </a:r>
            <a:r>
              <a:rPr lang="hr-HR" b="1" dirty="0" smtClean="0"/>
              <a:t>FUNKCIONALNE</a:t>
            </a:r>
            <a:r>
              <a:rPr lang="hr-HR" b="1" dirty="0"/>
              <a:t>: </a:t>
            </a:r>
            <a:endParaRPr lang="hr-HR" b="1" dirty="0" smtClean="0"/>
          </a:p>
          <a:p>
            <a:r>
              <a:rPr lang="hr-HR" dirty="0" smtClean="0"/>
              <a:t>razvijanje </a:t>
            </a:r>
            <a:r>
              <a:rPr lang="hr-HR" dirty="0"/>
              <a:t>sposobnosti i/ili vještina, i umijeća za primjenu </a:t>
            </a:r>
            <a:r>
              <a:rPr lang="hr-HR" dirty="0" smtClean="0"/>
              <a:t>stečenih znanja </a:t>
            </a:r>
            <a:r>
              <a:rPr lang="hr-HR" dirty="0"/>
              <a:t>u svakodnevnim životnim navikama</a:t>
            </a:r>
          </a:p>
          <a:p>
            <a:pPr marL="0" indent="0">
              <a:buNone/>
            </a:pPr>
            <a:r>
              <a:rPr lang="hr-HR" dirty="0" smtClean="0"/>
              <a:t>    </a:t>
            </a:r>
          </a:p>
          <a:p>
            <a:pPr marL="0" indent="0">
              <a:buNone/>
            </a:pPr>
            <a:r>
              <a:rPr lang="hr-HR" b="1" dirty="0" smtClean="0"/>
              <a:t>        ODGOJNE</a:t>
            </a:r>
            <a:r>
              <a:rPr lang="hr-HR" b="1" dirty="0"/>
              <a:t>: </a:t>
            </a:r>
            <a:endParaRPr lang="hr-HR" b="1" dirty="0" smtClean="0"/>
          </a:p>
          <a:p>
            <a:r>
              <a:rPr lang="hr-HR" dirty="0" smtClean="0"/>
              <a:t>razvijanje/usvajanje </a:t>
            </a:r>
            <a:r>
              <a:rPr lang="hr-HR" dirty="0"/>
              <a:t>stavova i/ili </a:t>
            </a:r>
            <a:r>
              <a:rPr lang="hr-HR" dirty="0" smtClean="0"/>
              <a:t>interesa  </a:t>
            </a:r>
            <a:r>
              <a:rPr lang="hr-HR" dirty="0"/>
              <a:t>i navika </a:t>
            </a:r>
            <a:r>
              <a:rPr lang="hr-HR" dirty="0" smtClean="0"/>
              <a:t>  za </a:t>
            </a:r>
            <a:r>
              <a:rPr lang="hr-HR" dirty="0"/>
              <a:t>brigu o </a:t>
            </a:r>
            <a:r>
              <a:rPr lang="hr-HR" dirty="0" smtClean="0"/>
              <a:t>održavanju osobnog </a:t>
            </a:r>
            <a:r>
              <a:rPr lang="hr-HR" dirty="0"/>
              <a:t>zdravlja primjenom zdravog načina prehrane </a:t>
            </a:r>
            <a:endParaRPr lang="hr-HR" dirty="0" smtClean="0"/>
          </a:p>
          <a:p>
            <a:r>
              <a:rPr lang="hr-HR" dirty="0" smtClean="0"/>
              <a:t>upućivati </a:t>
            </a:r>
            <a:r>
              <a:rPr lang="hr-HR" dirty="0"/>
              <a:t>ka spoznaji da je pravilna prehrana od malih nogu preduvjet zdravlja u odrasloj dobi</a:t>
            </a:r>
          </a:p>
        </p:txBody>
      </p:sp>
    </p:spTree>
    <p:extLst>
      <p:ext uri="{BB962C8B-B14F-4D97-AF65-F5344CB8AC3E}">
        <p14:creationId xmlns:p14="http://schemas.microsoft.com/office/powerpoint/2010/main" val="39525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OBLICI SURADNJE I AKTIVNOSTI DJECE I RODITELJA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Clr>
                <a:srgbClr val="F07F09"/>
              </a:buClr>
              <a:buNone/>
            </a:pPr>
            <a:r>
              <a:rPr lang="hr-HR" dirty="0">
                <a:solidFill>
                  <a:prstClr val="black"/>
                </a:solidFill>
              </a:rPr>
              <a:t>Interaktivna predavanja stručnih suradnika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Hrvatski zavod za javno zdravstvo (psih. Davorka Kovačić Borković)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Savjetovalište za poremećaje prehrane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Školska liječnica (dr. Branka </a:t>
            </a:r>
            <a:r>
              <a:rPr lang="hr-HR" sz="2200" dirty="0" err="1">
                <a:solidFill>
                  <a:prstClr val="black"/>
                </a:solidFill>
              </a:rPr>
              <a:t>Huljev</a:t>
            </a:r>
            <a:r>
              <a:rPr lang="hr-HR" sz="22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Dijabetičko društvo Omiš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Udruga za prekomjernu težinu (Sonja </a:t>
            </a:r>
            <a:r>
              <a:rPr lang="hr-HR" sz="2200" dirty="0" err="1">
                <a:solidFill>
                  <a:prstClr val="black"/>
                </a:solidFill>
              </a:rPr>
              <a:t>Njunjić</a:t>
            </a:r>
            <a:r>
              <a:rPr lang="hr-HR" sz="2200" dirty="0">
                <a:solidFill>
                  <a:prstClr val="black"/>
                </a:solidFill>
              </a:rPr>
              <a:t> </a:t>
            </a:r>
            <a:r>
              <a:rPr lang="hr-HR" sz="22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F07F09"/>
              </a:buClr>
            </a:pPr>
            <a:endParaRPr lang="hr-HR" sz="2200" dirty="0" smtClean="0">
              <a:solidFill>
                <a:prstClr val="black"/>
              </a:solidFill>
            </a:endParaRPr>
          </a:p>
          <a:p>
            <a:pPr lvl="0">
              <a:buClr>
                <a:srgbClr val="F07F09"/>
              </a:buClr>
            </a:pPr>
            <a:r>
              <a:rPr lang="hr-HR" dirty="0">
                <a:solidFill>
                  <a:prstClr val="black"/>
                </a:solidFill>
              </a:rPr>
              <a:t>M</a:t>
            </a:r>
            <a:r>
              <a:rPr lang="hr-HR" dirty="0" smtClean="0">
                <a:solidFill>
                  <a:prstClr val="black"/>
                </a:solidFill>
              </a:rPr>
              <a:t>ala planinarska škola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Suradnja s Planinarskim društvom „</a:t>
            </a:r>
            <a:r>
              <a:rPr lang="hr-HR" sz="2200" dirty="0" err="1">
                <a:solidFill>
                  <a:prstClr val="black"/>
                </a:solidFill>
              </a:rPr>
              <a:t>Imber</a:t>
            </a:r>
            <a:r>
              <a:rPr lang="hr-HR" sz="2200" dirty="0">
                <a:solidFill>
                  <a:prstClr val="black"/>
                </a:solidFill>
              </a:rPr>
              <a:t>” Omiš</a:t>
            </a:r>
          </a:p>
          <a:p>
            <a:pPr marL="0" lvl="0" indent="0">
              <a:buClr>
                <a:srgbClr val="F07F09"/>
              </a:buClr>
              <a:buNone/>
            </a:pPr>
            <a:endParaRPr lang="hr-HR" sz="2200" dirty="0">
              <a:solidFill>
                <a:prstClr val="black"/>
              </a:solidFill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hr-HR" dirty="0" err="1">
                <a:solidFill>
                  <a:prstClr val="black"/>
                </a:solidFill>
              </a:rPr>
              <a:t>Info</a:t>
            </a:r>
            <a:r>
              <a:rPr lang="hr-HR" dirty="0">
                <a:solidFill>
                  <a:prstClr val="black"/>
                </a:solidFill>
              </a:rPr>
              <a:t> pano za roditelje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prijedlog zdrave užine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raspored mjesečnih aktivnosti</a:t>
            </a:r>
          </a:p>
          <a:p>
            <a:pPr lvl="0">
              <a:buClr>
                <a:srgbClr val="F07F09"/>
              </a:buClr>
            </a:pPr>
            <a:r>
              <a:rPr lang="hr-HR" sz="2200" dirty="0">
                <a:solidFill>
                  <a:prstClr val="black"/>
                </a:solidFill>
              </a:rPr>
              <a:t>ostvarenost i realizacija </a:t>
            </a:r>
          </a:p>
          <a:p>
            <a:pPr lvl="0">
              <a:buClr>
                <a:srgbClr val="F07F09"/>
              </a:buClr>
              <a:buFontTx/>
              <a:buChar char="-"/>
            </a:pPr>
            <a:endParaRPr lang="hr-HR" sz="2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59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OBLICI SURADNJE I AKTIVNOSTI DJECE I RODITELJA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sz="2900" dirty="0" smtClean="0"/>
          </a:p>
          <a:p>
            <a:pPr marL="0" indent="0">
              <a:buNone/>
            </a:pPr>
            <a:r>
              <a:rPr lang="hr-HR" sz="3600" dirty="0" smtClean="0"/>
              <a:t>Edukativne radionice za djecu i roditelje</a:t>
            </a:r>
          </a:p>
          <a:p>
            <a:r>
              <a:rPr lang="hr-HR" sz="2900" dirty="0" smtClean="0"/>
              <a:t>Kroz navedena predavanja</a:t>
            </a:r>
          </a:p>
          <a:p>
            <a:pPr marL="0" indent="0">
              <a:buNone/>
            </a:pPr>
            <a:endParaRPr lang="hr-HR" sz="2900" dirty="0" smtClean="0"/>
          </a:p>
          <a:p>
            <a:r>
              <a:rPr lang="hr-HR" sz="2900" dirty="0" smtClean="0"/>
              <a:t>Satove razrednika i integrirane dane</a:t>
            </a:r>
          </a:p>
          <a:p>
            <a:pPr marL="0" indent="0">
              <a:buNone/>
            </a:pPr>
            <a:r>
              <a:rPr lang="hr-HR" sz="2900" dirty="0" smtClean="0"/>
              <a:t>  </a:t>
            </a:r>
          </a:p>
          <a:p>
            <a:pPr marL="0" indent="0">
              <a:buNone/>
            </a:pPr>
            <a:r>
              <a:rPr lang="hr-HR" sz="2900" dirty="0"/>
              <a:t> </a:t>
            </a:r>
            <a:r>
              <a:rPr lang="hr-HR" sz="2900" dirty="0" smtClean="0"/>
              <a:t> Za 1. i 3. razred</a:t>
            </a:r>
          </a:p>
          <a:p>
            <a:pPr marL="0" indent="0">
              <a:buNone/>
            </a:pPr>
            <a:r>
              <a:rPr lang="hr-HR" sz="2900" dirty="0" smtClean="0"/>
              <a:t>"Izrada piramide pravilne prehrane„</a:t>
            </a:r>
          </a:p>
          <a:p>
            <a:pPr marL="0" indent="0">
              <a:buNone/>
            </a:pPr>
            <a:r>
              <a:rPr lang="hr-HR" sz="2900" dirty="0" smtClean="0"/>
              <a:t>„Provjerimo masnoću u grickalicama”</a:t>
            </a:r>
          </a:p>
          <a:p>
            <a:pPr marL="0" indent="0">
              <a:buNone/>
            </a:pPr>
            <a:endParaRPr lang="hr-HR" sz="2900" dirty="0"/>
          </a:p>
          <a:p>
            <a:pPr marL="0" indent="0">
              <a:buNone/>
            </a:pPr>
            <a:r>
              <a:rPr lang="hr-HR" sz="2900" dirty="0" smtClean="0"/>
              <a:t> Za 2. i 4. razred</a:t>
            </a:r>
          </a:p>
          <a:p>
            <a:pPr marL="0" indent="0">
              <a:buNone/>
            </a:pPr>
            <a:endParaRPr lang="hr-HR" sz="2900" dirty="0"/>
          </a:p>
          <a:p>
            <a:pPr marL="0" indent="0">
              <a:buNone/>
            </a:pPr>
            <a:r>
              <a:rPr lang="hr-HR" sz="2900" dirty="0" smtClean="0"/>
              <a:t>„Odaberi zdravu užinu”</a:t>
            </a:r>
          </a:p>
          <a:p>
            <a:pPr marL="0" indent="0">
              <a:buNone/>
            </a:pPr>
            <a:r>
              <a:rPr lang="hr-HR" sz="2900" dirty="0" smtClean="0"/>
              <a:t>„Skrivene masti i šećeri</a:t>
            </a:r>
          </a:p>
          <a:p>
            <a:pPr marL="0" indent="0">
              <a:buNone/>
            </a:pPr>
            <a:endParaRPr lang="hr-HR" sz="2900" dirty="0"/>
          </a:p>
          <a:p>
            <a:endParaRPr lang="hr-HR" sz="2900" dirty="0" smtClean="0"/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1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322</TotalTime>
  <Words>723</Words>
  <Application>Microsoft Office PowerPoint</Application>
  <PresentationFormat>Prikaz na zaslonu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Aspekt</vt:lpstr>
      <vt:lpstr>ŽIVJETI ZDRAVO, </vt:lpstr>
      <vt:lpstr>ZAŠTO PROJEKT?</vt:lpstr>
      <vt:lpstr>RAD NA PROJEKTU OBUHVAĆA </vt:lpstr>
      <vt:lpstr>CILJANA SKUPINA</vt:lpstr>
      <vt:lpstr>CILJEVI PROJEKTA</vt:lpstr>
      <vt:lpstr>NAMJENA: </vt:lpstr>
      <vt:lpstr>ZADAĆE PROJEKTA</vt:lpstr>
      <vt:lpstr>OBLICI SURADNJE I AKTIVNOSTI DJECE I RODITELJA</vt:lpstr>
      <vt:lpstr>OBLICI SURADNJE I AKTIVNOSTI DJECE I RODITELJA</vt:lpstr>
      <vt:lpstr>PowerPointova prezentacija</vt:lpstr>
      <vt:lpstr>Napomene</vt:lpstr>
      <vt:lpstr>PowerPointova prezentacija</vt:lpstr>
      <vt:lpstr>Hipokrat  (460. pr. Kr. – 377. pr. Kr.)</vt:lpstr>
      <vt:lpstr>MALA PLANINARSKA ŠKOLA Suradnja s Planinarskim društvom „Imber” Omiš </vt:lpstr>
      <vt:lpstr>Glavnina sadržaja ostvarivat će se u planini! (5 izleta u prirodi- tematski izleti + teoretski dio- predavanja kroz edukativne vježbe i radionice) </vt:lpstr>
      <vt:lpstr>Program škole sadrži sljedeće nastavne teme: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Acer</dc:creator>
  <cp:lastModifiedBy>Acer</cp:lastModifiedBy>
  <cp:revision>29</cp:revision>
  <dcterms:created xsi:type="dcterms:W3CDTF">2018-06-21T16:55:27Z</dcterms:created>
  <dcterms:modified xsi:type="dcterms:W3CDTF">2018-09-09T05:55:22Z</dcterms:modified>
</cp:coreProperties>
</file>