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59" r:id="rId5"/>
    <p:sldId id="260" r:id="rId6"/>
    <p:sldId id="289" r:id="rId7"/>
    <p:sldId id="258" r:id="rId8"/>
    <p:sldId id="288" r:id="rId9"/>
    <p:sldId id="261" r:id="rId10"/>
    <p:sldId id="28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6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16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809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6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1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655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56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52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57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8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79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5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59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8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4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06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1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51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FA70D4-CBBA-4C1E-B210-A681C4DCAB72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1271CC-CF16-487D-9043-C37F295EB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49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10123" y="1865745"/>
            <a:ext cx="7980218" cy="1736436"/>
          </a:xfrm>
        </p:spPr>
        <p:txBody>
          <a:bodyPr>
            <a:normAutofit/>
          </a:bodyPr>
          <a:lstStyle/>
          <a:p>
            <a:r>
              <a:rPr lang="hr-HR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MATEMATIKOM DO FINANCIJSKE </a:t>
            </a:r>
            <a:r>
              <a:rPr lang="hr-HR" sz="4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PISMENOSTI</a:t>
            </a:r>
            <a:endParaRPr lang="hr-HR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47250" y="3833091"/>
            <a:ext cx="7305964" cy="1514764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j-lt"/>
              </a:rPr>
              <a:t>dr. </a:t>
            </a:r>
            <a:r>
              <a:rPr lang="hr-HR" sz="2400" dirty="0" err="1" smtClean="0">
                <a:latin typeface="+mj-lt"/>
              </a:rPr>
              <a:t>sc</a:t>
            </a:r>
            <a:r>
              <a:rPr lang="hr-HR" sz="2400" dirty="0" smtClean="0">
                <a:latin typeface="+mj-lt"/>
              </a:rPr>
              <a:t>. Irena </a:t>
            </a:r>
            <a:r>
              <a:rPr lang="hr-HR" sz="2400" dirty="0" err="1" smtClean="0">
                <a:latin typeface="+mj-lt"/>
              </a:rPr>
              <a:t>Mišurac</a:t>
            </a:r>
            <a:endParaRPr lang="hr-HR" sz="2400" dirty="0" smtClean="0">
              <a:latin typeface="+mj-lt"/>
            </a:endParaRPr>
          </a:p>
          <a:p>
            <a:r>
              <a:rPr lang="hr-HR" sz="2400" dirty="0" smtClean="0">
                <a:latin typeface="+mj-lt"/>
              </a:rPr>
              <a:t>Filozofski fakultet u Splitu</a:t>
            </a:r>
          </a:p>
          <a:p>
            <a:r>
              <a:rPr lang="hr-HR" sz="2400" dirty="0" smtClean="0">
                <a:latin typeface="+mj-lt"/>
              </a:rPr>
              <a:t>Učiteljski studij</a:t>
            </a:r>
            <a:endParaRPr lang="hr-H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2358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2582" y="2752437"/>
            <a:ext cx="11120582" cy="3352799"/>
          </a:xfrm>
        </p:spPr>
        <p:txBody>
          <a:bodyPr>
            <a:normAutofit/>
          </a:bodyPr>
          <a:lstStyle/>
          <a:p>
            <a:r>
              <a:rPr lang="hr-HR" dirty="0">
                <a:latin typeface="Copperplate Gothic Light" panose="020E0507020206020404" pitchFamily="34" charset="0"/>
              </a:rPr>
              <a:t>Kineska poslovica kaže: </a:t>
            </a:r>
            <a:r>
              <a:rPr lang="hr-HR" dirty="0" smtClean="0">
                <a:latin typeface="Copperplate Gothic Light" panose="020E0507020206020404" pitchFamily="34" charset="0"/>
              </a:rPr>
              <a:t/>
            </a:r>
            <a:br>
              <a:rPr lang="hr-HR" dirty="0" smtClean="0">
                <a:latin typeface="Copperplate Gothic Light" panose="020E0507020206020404" pitchFamily="34" charset="0"/>
              </a:rPr>
            </a:br>
            <a:r>
              <a:rPr lang="hr-HR" dirty="0" smtClean="0">
                <a:latin typeface="Copperplate Gothic Light" panose="020E0507020206020404" pitchFamily="34" charset="0"/>
              </a:rPr>
              <a:t>“Nabolje </a:t>
            </a:r>
            <a:r>
              <a:rPr lang="hr-HR" dirty="0">
                <a:latin typeface="Copperplate Gothic Light" panose="020E0507020206020404" pitchFamily="34" charset="0"/>
              </a:rPr>
              <a:t>vrijeme za posaditi drvo je bilo prije 20 godina. Drugo najbolje vrijeme je danas</a:t>
            </a:r>
            <a:r>
              <a:rPr lang="hr-HR" dirty="0" smtClean="0">
                <a:latin typeface="Copperplate Gothic Light" panose="020E0507020206020404" pitchFamily="34" charset="0"/>
              </a:rPr>
              <a:t>”</a:t>
            </a:r>
            <a:endParaRPr lang="hr-HR" dirty="0">
              <a:latin typeface="Copperplate Gothic Light" panose="020E05070202060204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27" y="679450"/>
            <a:ext cx="2245701" cy="24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IH MOŽEMO NAUČITI MI?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1"/>
            <a:ext cx="9705108" cy="3612959"/>
          </a:xfrm>
        </p:spPr>
        <p:txBody>
          <a:bodyPr>
            <a:normAutofit fontScale="92500" lnSpcReduction="10000"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NOVAC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PRIHODI I RASHODI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ŠTEDNJA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POSTOTCI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KREDITI I KAMATE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POPUSTI ILI SNIŽENJA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 POTROŠNJE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414" y="2653065"/>
            <a:ext cx="3261643" cy="18289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711" y="4293541"/>
            <a:ext cx="275563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64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</a:rPr>
              <a:t>NOVAC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8836" y="3583708"/>
            <a:ext cx="6105237" cy="278014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domaći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strani novac/ valuta/ devize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preračunavanje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 jedne valute u drugu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upoznati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barem vrijednost KM i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0" y="875144"/>
            <a:ext cx="1410855" cy="14108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73" y="982132"/>
            <a:ext cx="3125999" cy="173519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8" y="2816512"/>
            <a:ext cx="4367411" cy="28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PRIMJER - BiH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5091" y="2701635"/>
            <a:ext cx="10898909" cy="358986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susjednoj BiH jedinica za novac je </a:t>
            </a:r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konvertibilna marka, 1 KM. (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Dijeli se na 100 </a:t>
            </a:r>
            <a:r>
              <a:rPr lang="hr-H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feninga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F; međunarodna skraćenica je BAM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Vrijednost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konvertibilne marke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hr-H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 </a:t>
            </a:r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kn</a:t>
            </a: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PRIMJER 1: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Koliko </a:t>
            </a: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kuna trebamo ako želimo kupiti 50KM? (množenje)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PRIMJER 2: 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Koliko </a:t>
            </a: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maraka mogu kupiti za 800 kn? (dijeljenje) </a:t>
            </a:r>
            <a:endParaRPr lang="hr-HR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PRIMJER 3: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Iste čizme u Zagrebu koštaju 300 kn, a u Sarajevu 70KM. Gdje su čizme jeftinije?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27" y="667025"/>
            <a:ext cx="3057237" cy="14424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32" y="824761"/>
            <a:ext cx="1814629" cy="11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8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991368"/>
            <a:ext cx="9601196" cy="911323"/>
          </a:xfrm>
        </p:spPr>
        <p:txBody>
          <a:bodyPr/>
          <a:lstStyle/>
          <a:p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</a:rPr>
              <a:t>PRIMJER - 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7308" y="1995055"/>
            <a:ext cx="10778837" cy="406399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većem dijelu EU jedinica za novac je </a:t>
            </a:r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euro, 1€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Jedan euro dijeli se na 100 centi.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 eura 1 €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7,5 kn . To znači između 7 i 8 kuna.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PRIMJER 1: 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</a:t>
            </a: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ćemo odrediti vrijednost 20 €?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20 </a:t>
            </a: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= 140	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= 160 </a:t>
            </a:r>
            <a:endParaRPr lang="hr-HR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ražena </a:t>
            </a: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 je negdje između ova dva broja, znači oko 150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kuna.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PRIMJER 2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Koliko eura otprilike možeš dobiti za 800 kn?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4" y="2714105"/>
            <a:ext cx="3265342" cy="19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9984" y="1000606"/>
            <a:ext cx="9601196" cy="64346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PRIHODI I </a:t>
            </a:r>
            <a:r>
              <a:rPr lang="hr-H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RASHODI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8218" y="1981200"/>
            <a:ext cx="10621818" cy="417021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prihod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sve ono što smo u određenom periodu zaradili ili dobili (u novcu ili robi,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npr.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plaća, novac dobiven od najma apartmana, igre na sreću, nasljedstva... i slično)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rashod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sve što smo u određenom periodu potrošili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dobit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gubitak</a:t>
            </a:r>
            <a:endParaRPr lang="hr-H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Ako je  </a:t>
            </a:r>
            <a: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prihod &gt; rashod </a:t>
            </a:r>
            <a: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zarada ili </a:t>
            </a:r>
            <a:r>
              <a:rPr lang="hr-H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dobit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dobit = prihod – rashod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Ako je </a:t>
            </a:r>
            <a: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rashod &gt; prihod </a:t>
            </a:r>
            <a: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gubitak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gubitak = rashod -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prihod</a:t>
            </a:r>
            <a:endParaRPr lang="hr-H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0529" y="1176095"/>
            <a:ext cx="2962562" cy="874377"/>
          </a:xfrm>
        </p:spPr>
        <p:txBody>
          <a:bodyPr>
            <a:normAutofit/>
          </a:bodyPr>
          <a:lstStyle/>
          <a:p>
            <a:pPr algn="l"/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PRIMJER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4345" y="3511354"/>
            <a:ext cx="10203873" cy="235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Jedna je mala tvrtka prošli mjesec od prodaje svojih proizvoda dobila </a:t>
            </a:r>
            <a:r>
              <a:rPr lang="hr-HR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100 </a:t>
            </a:r>
            <a:r>
              <a:rPr lang="hr-HR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</a:t>
            </a:r>
            <a:r>
              <a:rPr lang="hr-HR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kn. </a:t>
            </a:r>
            <a:r>
              <a:rPr lang="hr-HR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bi te proizvode proizvela, tvrtka je morala uložiti </a:t>
            </a:r>
            <a:r>
              <a:rPr lang="hr-HR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60 </a:t>
            </a:r>
            <a:r>
              <a:rPr lang="hr-HR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</a:t>
            </a:r>
            <a:r>
              <a:rPr lang="hr-HR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 u materijal i alat. </a:t>
            </a:r>
            <a:r>
              <a:rPr lang="hr-HR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plaće radnika mjesečno je potrebno </a:t>
            </a:r>
            <a:r>
              <a:rPr lang="hr-HR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20 </a:t>
            </a:r>
            <a:r>
              <a:rPr lang="hr-HR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</a:t>
            </a:r>
            <a:r>
              <a:rPr lang="hr-HR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kn. </a:t>
            </a:r>
            <a:r>
              <a:rPr lang="hr-HR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Režije su 3 000 </a:t>
            </a:r>
            <a:r>
              <a:rPr lang="hr-HR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kn, </a:t>
            </a:r>
            <a:r>
              <a:rPr lang="hr-HR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najam prostora tvrtke 7 000 kn mjesečno. </a:t>
            </a:r>
            <a:r>
              <a:rPr lang="hr-HR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 li tvrtka dobit ili gubitak i koliko? 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309" y="697959"/>
            <a:ext cx="3916218" cy="25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8836" y="724188"/>
            <a:ext cx="3897746" cy="864467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ŠTEDNJA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8836" y="2234438"/>
            <a:ext cx="10880437" cy="4240252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novac </a:t>
            </a:r>
            <a:r>
              <a:rPr lang="hr-HR" sz="2800" dirty="0">
                <a:ea typeface="Calibri" panose="020F0502020204030204" pitchFamily="34" charset="0"/>
                <a:cs typeface="Times New Roman" panose="02020603050405020304" pitchFamily="18" charset="0"/>
              </a:rPr>
              <a:t>koji uspijemo staviti sa strane, koji čuvamo za neka buduća vremena ili za neki konkretni budući cilj. Ponekad štedimo u banci pa uz novac koji smo stavili sa strane imamo i </a:t>
            </a: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kamatu</a:t>
            </a:r>
            <a:r>
              <a:rPr lang="hr-HR" sz="2800" dirty="0">
                <a:ea typeface="Calibri" panose="020F0502020204030204" pitchFamily="34" charset="0"/>
                <a:cs typeface="Times New Roman" panose="02020603050405020304" pitchFamily="18" charset="0"/>
              </a:rPr>
              <a:t>. Kamata je u ovom slučaju dodatni novac kojeg nam banka daje zato što smo joj ustupili da raspolaže našim novcem.</a:t>
            </a:r>
          </a:p>
          <a:p>
            <a:r>
              <a:rPr lang="hr-HR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PRIMJER</a:t>
            </a:r>
            <a:r>
              <a:rPr lang="hr-HR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: Što nas motivira da štedimo? Za što sve štedimo? </a:t>
            </a:r>
            <a:r>
              <a:rPr lang="hr-HR" sz="2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Gdje štedimo</a:t>
            </a:r>
            <a:r>
              <a:rPr lang="hr-HR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? Koje su prednosti, a koji nedostaci štednje kod kuće, banke ili neke manje štedionice</a:t>
            </a:r>
            <a:r>
              <a:rPr lang="hr-HR" sz="2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hr-HR" sz="2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PRIMJER</a:t>
            </a:r>
            <a:r>
              <a:rPr lang="hr-HR" sz="2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Stavio sam na štednju u banci 1000kn. Nakon 5 godina dobio sam 1200 kn. Kolika je kamata?</a:t>
            </a:r>
            <a:endParaRPr lang="hr-H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880" y="557933"/>
            <a:ext cx="3674775" cy="15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5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50819" y="1000606"/>
            <a:ext cx="9601196" cy="58805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a typeface="Calibri" panose="020F0502020204030204" pitchFamily="34" charset="0"/>
                <a:cs typeface="Times New Roman" panose="02020603050405020304" pitchFamily="18" charset="0"/>
              </a:rPr>
              <a:t>KREDITI I </a:t>
            </a:r>
            <a:r>
              <a:rPr lang="hr-H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KAMATE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4254" y="1819564"/>
            <a:ext cx="10954328" cy="42394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a typeface="Calibri" panose="020F0502020204030204" pitchFamily="34" charset="0"/>
                <a:cs typeface="Times New Roman" panose="02020603050405020304" pitchFamily="18" charset="0"/>
              </a:rPr>
              <a:t>Ponekad trebamo u nešto investirati, nešto kupiti, a nemamo dostatan novac u tom trenutku. Tada u banci uzimamo </a:t>
            </a: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hr-HR" sz="2800" dirty="0">
                <a:ea typeface="Calibri" panose="020F0502020204030204" pitchFamily="34" charset="0"/>
                <a:cs typeface="Times New Roman" panose="02020603050405020304" pitchFamily="18" charset="0"/>
              </a:rPr>
              <a:t>. Kredit je posuđeni novac koji uzimamo sada, a vraćamo ga kroz neki interval vremena, obično u mjesečnim ratama. Ipak, moramo vratiti više novca nego što smo uzeli. Ta razlika je </a:t>
            </a: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kamata</a:t>
            </a:r>
            <a:r>
              <a:rPr lang="hr-HR" sz="2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r>
              <a:rPr lang="hr-HR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: Zašto bi čovjek uzimao kredit? Zašto bi posuđivao novac kojeg nema, da bi kasnije vratio više? Zašto ne čeka da uštedi novac? Koje su opravdane situacije za uzimanje kredita?</a:t>
            </a:r>
            <a:endParaRPr lang="hr-H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406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POSTOTCI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1927" y="2004292"/>
            <a:ext cx="10668000" cy="431338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 razloga ne upoznati učenike s pojmom </a:t>
            </a: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postotka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Postotak je općenito dio neke cjeline. Možemo ga izračunati iz formule: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…ali srećom, uglavnom ne trebamo, možemo to i bez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previše kompliciranja...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 descr="https://www.ucenici.com/upisi/wp-content/uploads/2015/11/Racunanje-Postotka-Popusta-i-Snizenj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66" y="3612189"/>
            <a:ext cx="2429162" cy="123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40" y="554566"/>
            <a:ext cx="1958087" cy="15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4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60341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PROMISLITE U PARU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7382" y="2013527"/>
            <a:ext cx="10658763" cy="415636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Idete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u veliku mjesečnu kupovinu higijenskih proizvoda. Trgovine 1, 2 i 3 danas v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nude različite vrste popusta. </a:t>
            </a:r>
          </a:p>
          <a:p>
            <a:pPr marL="1363980" lvl="2">
              <a:lnSpc>
                <a:spcPct val="107000"/>
              </a:lnSpc>
              <a:spcAft>
                <a:spcPts val="800"/>
              </a:spcAft>
            </a:pPr>
            <a:r>
              <a:rPr lang="hr-H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Trgovina 1 daje 15 % popusta na cjelokupni račun iznad 200 kn.</a:t>
            </a:r>
            <a:endParaRPr lang="hr-H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63980" lvl="2">
              <a:lnSpc>
                <a:spcPct val="107000"/>
              </a:lnSpc>
              <a:spcAft>
                <a:spcPts val="800"/>
              </a:spcAft>
            </a:pPr>
            <a:r>
              <a:rPr lang="hr-H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Trgovina 2 daje 50 kuna popusta na svaki račun iznad 300 kuna.</a:t>
            </a:r>
            <a:endParaRPr lang="hr-H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63980" lvl="2">
              <a:lnSpc>
                <a:spcPct val="107000"/>
              </a:lnSpc>
              <a:spcAft>
                <a:spcPts val="800"/>
              </a:spcAft>
            </a:pPr>
            <a:r>
              <a:rPr lang="hr-H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Trgovina 3 daje akciju 2+1 gratis na cjelokupni asortiman.</a:t>
            </a:r>
            <a:endParaRPr lang="hr-H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Za koju ćete se trgovinu odlučiti, naravno, ovisno o vašim higijenskim potrebama. Ipak, razmislite koja se kupovina najviše isplati. </a:t>
            </a:r>
            <a:r>
              <a:rPr lang="hr-HR">
                <a:ea typeface="Calibri" panose="020F0502020204030204" pitchFamily="34" charset="0"/>
                <a:cs typeface="Times New Roman" panose="02020603050405020304" pitchFamily="18" charset="0"/>
              </a:rPr>
              <a:t>Porazgovarajte i obrazložite svoje odluke.</a:t>
            </a: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5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7881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JEDNOSTAVNO UPOZNAVANJE POSTOTAKA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7382" y="2216727"/>
            <a:ext cx="10575636" cy="4054763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hr-HR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 nekog iznosa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znači sve, to jest cijeli iznos.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Ako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riječ o novcu, na primjer 50 kuna, 100% tog iznosa je upravo 50 kuna.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hr-HR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nekog iznosa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znači pola tog iznosa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Opet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onih 50 kuna, 50% tog iznosa je 25 kuna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hr-HR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nekog iznosa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znači desetina tog iznosa. Desetinu računamo dijeljenjem s 10, a to se uči od 2. razreda OŠ.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Opet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50 kuna, 10% tog iznosa je 5 kuna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17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1057634"/>
            <a:ext cx="9601196" cy="66194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MOŽE I VIŠE OD TOGA...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5126" y="2281382"/>
            <a:ext cx="10501745" cy="39624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Sada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možemo lako odrediti i sljedeće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postotke (od iznosa 50 kuna):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20% je 10% i još 10% </a:t>
            </a:r>
            <a:r>
              <a:rPr lang="hr-H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kuna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5% je pola od 10% </a:t>
            </a:r>
            <a:r>
              <a:rPr lang="hr-H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2kn i 50lp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15% je 10% i još 5% </a:t>
            </a:r>
            <a:r>
              <a:rPr lang="hr-H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kn i 50 lp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PRIMJER 1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Što </a:t>
            </a: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znači kada je stanarina poskupjela 100%? Što znači da je sniženje 50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PRIMJER 2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Ako proizvodi koštaju 950 kn, a sniženje na ukupan račun je 10%, koliko ćemo platiti na blagajni?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72" y="2743055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0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7885" y="853016"/>
            <a:ext cx="6758707" cy="1303867"/>
          </a:xfrm>
        </p:spPr>
        <p:txBody>
          <a:bodyPr>
            <a:normAutofit/>
          </a:bodyPr>
          <a:lstStyle/>
          <a:p>
            <a:pPr algn="l"/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POPUSTI ILI </a:t>
            </a:r>
            <a:r>
              <a:rPr lang="hr-H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SNIŽENJA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8589" y="2881745"/>
            <a:ext cx="10594109" cy="35837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trgovini često vidimo </a:t>
            </a: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sniženja, akcije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popuste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To su situacije u kojima su cijene nekih proizvoda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smanjene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 su nam sada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jeftiniji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nego prije.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Uglavnom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izraženi u postotcima. </a:t>
            </a:r>
            <a:endParaRPr lang="hr-HR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mislite zašto su izražene u postotcima, a ne u fiksnim iznosima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PRIMJER</a:t>
            </a:r>
            <a:r>
              <a:rPr lang="hr-HR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Trgovina 1 daje popust 10% na cijeli račun. Trgovina 2 daje popust 10 kuna na svaki račun iznad 100kn. Je li popust isti ili nije? Obrazloži odgovor.</a:t>
            </a:r>
            <a:endParaRPr lang="hr-HR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58" y="747567"/>
            <a:ext cx="3512940" cy="21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9983" y="695805"/>
            <a:ext cx="9640453" cy="671177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 </a:t>
            </a:r>
            <a:r>
              <a:rPr lang="hr-HR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POTROŠNJE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3418" y="1440874"/>
            <a:ext cx="11166764" cy="469207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 potrošnje pomaže nam da znamo koliko možemo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trošiti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Mnogi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ljudi zbog toga što ne planiraju svoju potrošnju, troše više nego što bi smjeli. Što su posljedice takvog ponašanja?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bi planirali potrošnju moramo znati 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PRIHODE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RASHODE</a:t>
            </a:r>
            <a:endParaRPr lang="hr-HR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Nije moguće sve predvidjeti, ali se dosta toga može pretpostaviti poznajući uobičajene potrebe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potrošača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PRIMJER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Popiši sve rashode koje obično imaš u jednom tjednu. O kojem je iznosu riječ?</a:t>
            </a:r>
            <a:endParaRPr lang="hr-HR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PRIMJER (PROJEKT)</a:t>
            </a: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Pokušajte napraviti plan potrošnje jedne četveročlane obitelji (roditelji i djeca od 7 i 10 godina) za mjesec dana.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446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5329" y="520315"/>
            <a:ext cx="9601196" cy="89285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 JE ZNATI... 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4182" y="1560944"/>
            <a:ext cx="11074399" cy="483061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planirati potrošnju unutar mogućeg; krenuti od svojih 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ne od svojih 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POTREBA;</a:t>
            </a:r>
            <a:endParaRPr lang="hr-HR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smanjiti sve nepotrebne rashode; racionalizirati potrošnju gdje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moguće;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nadmetati se u materijalnim stvarima: uložiti u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obrazovanje (</a:t>
            </a:r>
            <a:r>
              <a:rPr lang="hr-H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knjige, učenje jezika);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planirati i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pratiti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 redovne te predvidjeti izvanredne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rashode;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zadužiti se samo ako će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uistinu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moći servisirati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dugove;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prodati imovinu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koja ne donosi prihod, a stvara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rashode;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svaki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mjesec uštedjeti barem deset posto ukupnog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dohotka: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formirati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fondove štednje za crne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dane.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31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072" y="1785696"/>
            <a:ext cx="9926782" cy="2954868"/>
          </a:xfrm>
        </p:spPr>
        <p:txBody>
          <a:bodyPr/>
          <a:lstStyle/>
          <a:p>
            <a:pPr algn="l"/>
            <a:r>
              <a:rPr lang="hr-HR" dirty="0" smtClean="0">
                <a:latin typeface="+mn-lt"/>
              </a:rPr>
              <a:t>I ZA KRAJ:</a:t>
            </a:r>
            <a:br>
              <a:rPr lang="hr-HR" dirty="0" smtClean="0">
                <a:latin typeface="+mn-lt"/>
              </a:rPr>
            </a:br>
            <a:r>
              <a:rPr lang="hr-HR" dirty="0" smtClean="0">
                <a:latin typeface="+mn-lt"/>
              </a:rPr>
              <a:t>	- BUDIMO </a:t>
            </a:r>
            <a:r>
              <a:rPr lang="hr-HR" dirty="0">
                <a:latin typeface="+mn-lt"/>
              </a:rPr>
              <a:t>FINANCIJSKI PISMENI</a:t>
            </a:r>
            <a:br>
              <a:rPr lang="hr-HR" dirty="0">
                <a:latin typeface="+mn-lt"/>
              </a:rPr>
            </a:br>
            <a:r>
              <a:rPr lang="hr-HR" dirty="0" smtClean="0">
                <a:latin typeface="+mn-lt"/>
              </a:rPr>
              <a:t>	- UPRAVLJAJMO </a:t>
            </a:r>
            <a:r>
              <a:rPr lang="hr-HR" dirty="0">
                <a:latin typeface="+mn-lt"/>
              </a:rPr>
              <a:t>USPJEŠNO SVOJIM </a:t>
            </a:r>
            <a:r>
              <a:rPr lang="hr-HR" dirty="0" smtClean="0">
                <a:latin typeface="+mn-lt"/>
              </a:rPr>
              <a:t>NOVCEM</a:t>
            </a:r>
            <a:r>
              <a:rPr lang="hr-HR" dirty="0">
                <a:latin typeface="+mn-lt"/>
              </a:rPr>
              <a:t/>
            </a:r>
            <a:br>
              <a:rPr lang="hr-HR" dirty="0">
                <a:latin typeface="+mn-lt"/>
              </a:rPr>
            </a:br>
            <a:r>
              <a:rPr lang="hr-HR" dirty="0" smtClean="0">
                <a:latin typeface="+mn-lt"/>
              </a:rPr>
              <a:t>	- NE </a:t>
            </a:r>
            <a:r>
              <a:rPr lang="hr-HR" dirty="0">
                <a:latin typeface="+mn-lt"/>
              </a:rPr>
              <a:t>DAJMO DA DRUGI UPRAVLJAJU </a:t>
            </a:r>
            <a:r>
              <a:rPr lang="hr-HR" dirty="0" smtClean="0">
                <a:latin typeface="+mn-lt"/>
              </a:rPr>
              <a:t>NAMA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36843" y="4851399"/>
            <a:ext cx="9592732" cy="153246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HVALA NA PAŽNJI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780" y="624127"/>
            <a:ext cx="3656311" cy="24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2872" y="1491881"/>
            <a:ext cx="10120743" cy="754304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a typeface="Calibri" panose="020F0502020204030204" pitchFamily="34" charset="0"/>
                <a:cs typeface="Times New Roman" panose="02020603050405020304" pitchFamily="18" charset="0"/>
              </a:rPr>
              <a:t>ŠTO JE FINANCIJSKA PISMENOST</a:t>
            </a:r>
            <a:r>
              <a:rPr lang="hr-H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35314" y="2806358"/>
            <a:ext cx="9915860" cy="21445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>
                <a:ea typeface="Calibri" panose="020F0502020204030204" pitchFamily="34" charset="0"/>
              </a:rPr>
              <a:t>nužna </a:t>
            </a:r>
            <a:r>
              <a:rPr lang="hr-HR" dirty="0">
                <a:ea typeface="Calibri" panose="020F0502020204030204" pitchFamily="34" charset="0"/>
              </a:rPr>
              <a:t>financijska znanja i vještine </a:t>
            </a:r>
            <a:r>
              <a:rPr lang="hr-HR" dirty="0" smtClean="0">
                <a:ea typeface="Calibri" panose="020F0502020204030204" pitchFamily="34" charset="0"/>
              </a:rPr>
              <a:t>potrebne </a:t>
            </a:r>
            <a:r>
              <a:rPr lang="hr-HR" dirty="0">
                <a:ea typeface="Calibri" panose="020F0502020204030204" pitchFamily="34" charset="0"/>
              </a:rPr>
              <a:t>pojedincu kako bi uspješno ostvarivao financijske ciljeve, kontrolirao </a:t>
            </a:r>
            <a:r>
              <a:rPr lang="hr-HR" dirty="0" smtClean="0">
                <a:ea typeface="Calibri" panose="020F0502020204030204" pitchFamily="34" charset="0"/>
              </a:rPr>
              <a:t>potrošnju</a:t>
            </a:r>
            <a:r>
              <a:rPr lang="hr-HR" dirty="0">
                <a:ea typeface="Calibri" panose="020F0502020204030204" pitchFamily="34" charset="0"/>
              </a:rPr>
              <a:t>, gradio financijsko blagostanje i sigurnu financijsku budućnost </a:t>
            </a:r>
            <a:r>
              <a:rPr lang="hr-HR" dirty="0" smtClean="0">
                <a:ea typeface="Calibri" panose="020F0502020204030204" pitchFamily="34" charset="0"/>
              </a:rPr>
              <a:t>te </a:t>
            </a:r>
            <a:r>
              <a:rPr lang="hr-HR" dirty="0">
                <a:ea typeface="Calibri" panose="020F0502020204030204" pitchFamily="34" charset="0"/>
              </a:rPr>
              <a:t>se zaštitio od </a:t>
            </a:r>
            <a:r>
              <a:rPr lang="hr-HR" dirty="0" smtClean="0">
                <a:ea typeface="Calibri" panose="020F0502020204030204" pitchFamily="34" charset="0"/>
              </a:rPr>
              <a:t>rizika</a:t>
            </a:r>
          </a:p>
        </p:txBody>
      </p:sp>
    </p:spTree>
    <p:extLst>
      <p:ext uri="{BB962C8B-B14F-4D97-AF65-F5344CB8AC3E}">
        <p14:creationId xmlns:p14="http://schemas.microsoft.com/office/powerpoint/2010/main" val="3162963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019" y="951344"/>
            <a:ext cx="3179617" cy="854363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VAŽNOST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7272" y="1805706"/>
            <a:ext cx="10954326" cy="4673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Financijska tržišta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ubrzano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razvijaju uslijed globalizacije,               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pa financijska pismenost postaje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sve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važnija. </a:t>
            </a:r>
            <a:endParaRPr lang="hr-H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Sve je lakše trošiti - kupujemo pomoću kartica, mobitela</a:t>
            </a: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Financijski pismeni ljudi neće se zaduživati po vrlo nepovoljnim uvjetima niti će postati žrtvama bilo kakvih</a:t>
            </a:r>
            <a:r>
              <a:rPr lang="hr-H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financijskih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nagovaranja ili prevara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financijska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tržišta financijski nepismenih naroda mnogo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 nestabilnija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od onih financijski pismenijih naroda. Na takvim tržištima potrošači se zadužuju preko svojih mogućnosti, a nisu informirani o svojim obvezama ili opcijama.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817" y="757381"/>
            <a:ext cx="3049617" cy="19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8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6929" y="877455"/>
            <a:ext cx="9601196" cy="725054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a typeface="Calibri" panose="020F0502020204030204" pitchFamily="34" charset="0"/>
                <a:cs typeface="Times New Roman" panose="02020603050405020304" pitchFamily="18" charset="0"/>
              </a:rPr>
              <a:t>STANJE (ZA PLAKANJE</a:t>
            </a:r>
            <a:r>
              <a:rPr lang="hr-H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6472" y="1884218"/>
            <a:ext cx="11102110" cy="423949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 istraživanju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financijskoj pismenosti 2010.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Japelli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Hrvatska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je zauzela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mjesto (od 55!).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Lošije rezultate ostvarili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jedino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Meksiko, Peru, Venezuela i Južna Afrika.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Hrvatska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narodna banka (HNB) i Hrvatska agencija za nadzor financijskih usluga (</a:t>
            </a:r>
            <a:r>
              <a:rPr lang="hr-HR" dirty="0" err="1">
                <a:ea typeface="Calibri" panose="020F0502020204030204" pitchFamily="34" charset="0"/>
                <a:cs typeface="Times New Roman" panose="02020603050405020304" pitchFamily="18" charset="0"/>
              </a:rPr>
              <a:t>Hanfa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provele su 2016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. godine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istraživanje o financijskoj pismenosti građana Hrvatske -prosječna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ocjena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11,7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od mogućeg 21 boda. Najnižu pismenost imaju mlađi od 19 godina (9,3); </a:t>
            </a:r>
            <a:endParaRPr lang="hr-H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PISA, koja između ostalog ispituje i financijsku pismenost, ukazala je na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nedostatnu razinu financijske pismenosti mladih u Hrvatskoj.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33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945" y="646545"/>
            <a:ext cx="11028219" cy="1782618"/>
          </a:xfrm>
        </p:spPr>
        <p:txBody>
          <a:bodyPr>
            <a:normAutofit fontScale="90000"/>
          </a:bodyPr>
          <a:lstStyle/>
          <a:p>
            <a:pPr algn="l"/>
            <a:r>
              <a:rPr lang="hr-HR" sz="3200" dirty="0" smtClean="0"/>
              <a:t>DEVIZNI KURS: </a:t>
            </a:r>
            <a:r>
              <a:rPr lang="hr-HR" sz="3200" dirty="0" err="1" smtClean="0"/>
              <a:t>Mei-Ling</a:t>
            </a:r>
            <a:r>
              <a:rPr lang="hr-HR" sz="3200" dirty="0" smtClean="0"/>
              <a:t> </a:t>
            </a:r>
            <a:r>
              <a:rPr lang="hr-HR" sz="3200" dirty="0"/>
              <a:t>iz Singapura spremala se da otputuje u Južnu Afriku na 3 mjeseca kao student razmjene. Morala je da promijeni neke singapurske dolare (SGD) u južnoafričke </a:t>
            </a:r>
            <a:r>
              <a:rPr lang="hr-HR" sz="3200" dirty="0" err="1"/>
              <a:t>rande</a:t>
            </a:r>
            <a:r>
              <a:rPr lang="hr-HR" sz="3200" dirty="0"/>
              <a:t> (ZAR).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4945" y="2429163"/>
            <a:ext cx="10954328" cy="3842327"/>
          </a:xfrm>
        </p:spPr>
        <p:txBody>
          <a:bodyPr>
            <a:normAutofit fontScale="92500"/>
          </a:bodyPr>
          <a:lstStyle/>
          <a:p>
            <a:r>
              <a:rPr lang="hr-HR" b="1" dirty="0" smtClean="0"/>
              <a:t>Pitanje 1: </a:t>
            </a:r>
            <a:r>
              <a:rPr lang="hr-HR" dirty="0" err="1" smtClean="0"/>
              <a:t>Mei-Ling</a:t>
            </a:r>
            <a:r>
              <a:rPr lang="hr-HR" dirty="0" smtClean="0"/>
              <a:t> </a:t>
            </a:r>
            <a:r>
              <a:rPr lang="hr-HR" dirty="0"/>
              <a:t>je utvrdila da je kurs </a:t>
            </a:r>
            <a:r>
              <a:rPr lang="hr-HR" dirty="0" smtClean="0"/>
              <a:t>između  singapurskih </a:t>
            </a:r>
            <a:r>
              <a:rPr lang="hr-HR" dirty="0"/>
              <a:t>dolara i južnoafričkih </a:t>
            </a:r>
            <a:r>
              <a:rPr lang="hr-HR" dirty="0" err="1"/>
              <a:t>randa</a:t>
            </a:r>
            <a:r>
              <a:rPr lang="hr-HR" dirty="0"/>
              <a:t> sljedeći</a:t>
            </a:r>
            <a:r>
              <a:rPr lang="hr-HR" dirty="0" smtClean="0"/>
              <a:t>: 1 </a:t>
            </a:r>
            <a:r>
              <a:rPr lang="hr-HR" dirty="0"/>
              <a:t>SGD = 4.2 </a:t>
            </a:r>
            <a:r>
              <a:rPr lang="hr-HR" dirty="0" smtClean="0"/>
              <a:t>ZAR. Promijenila je 3 </a:t>
            </a:r>
            <a:r>
              <a:rPr lang="hr-HR" dirty="0"/>
              <a:t>000 singapurskih dolara u južnoafričke </a:t>
            </a:r>
            <a:r>
              <a:rPr lang="hr-HR" dirty="0" err="1"/>
              <a:t>rande</a:t>
            </a:r>
            <a:r>
              <a:rPr lang="hr-HR" dirty="0"/>
              <a:t> po tom kursu</a:t>
            </a:r>
            <a:r>
              <a:rPr lang="hr-HR" dirty="0" smtClean="0"/>
              <a:t>. Koliko </a:t>
            </a:r>
            <a:r>
              <a:rPr lang="hr-HR" dirty="0"/>
              <a:t>je novca </a:t>
            </a:r>
            <a:r>
              <a:rPr lang="hr-HR" dirty="0" err="1"/>
              <a:t>Mei-Ling</a:t>
            </a:r>
            <a:r>
              <a:rPr lang="hr-HR" dirty="0"/>
              <a:t> dobila u južnoafričkim </a:t>
            </a:r>
            <a:r>
              <a:rPr lang="hr-HR" dirty="0" err="1"/>
              <a:t>randima</a:t>
            </a:r>
            <a:r>
              <a:rPr lang="hr-HR" dirty="0" smtClean="0"/>
              <a:t>?</a:t>
            </a:r>
          </a:p>
          <a:p>
            <a:r>
              <a:rPr lang="hr-HR" b="1" dirty="0"/>
              <a:t>Pitanje 2: </a:t>
            </a:r>
            <a:r>
              <a:rPr lang="hr-HR" dirty="0" smtClean="0"/>
              <a:t>Po </a:t>
            </a:r>
            <a:r>
              <a:rPr lang="hr-HR" dirty="0"/>
              <a:t>povratku u Singapur nakon 3 mjeseca, </a:t>
            </a:r>
            <a:r>
              <a:rPr lang="hr-HR" dirty="0" err="1"/>
              <a:t>Mei-Ling</a:t>
            </a:r>
            <a:r>
              <a:rPr lang="hr-HR" dirty="0"/>
              <a:t> je imala kod sebe 3 900 ZAR. Ona </a:t>
            </a:r>
            <a:r>
              <a:rPr lang="hr-HR" dirty="0" smtClean="0"/>
              <a:t>ih je </a:t>
            </a:r>
            <a:r>
              <a:rPr lang="hr-HR" dirty="0"/>
              <a:t>ponovo pretvorila u singapurske dolare, primjećujući da se kurs promijenio na</a:t>
            </a:r>
            <a:r>
              <a:rPr lang="hr-HR" dirty="0" smtClean="0"/>
              <a:t>: 1 </a:t>
            </a:r>
            <a:r>
              <a:rPr lang="hr-HR" dirty="0"/>
              <a:t>SGD = 4.0 </a:t>
            </a:r>
            <a:r>
              <a:rPr lang="hr-HR" dirty="0" smtClean="0"/>
              <a:t>ZAR. </a:t>
            </a:r>
            <a:r>
              <a:rPr lang="pl-PL" dirty="0" smtClean="0"/>
              <a:t>Koliko </a:t>
            </a:r>
            <a:r>
              <a:rPr lang="pl-PL" dirty="0"/>
              <a:t>je novca Mei-Ling dobila u singapurskim dolarima</a:t>
            </a:r>
            <a:r>
              <a:rPr lang="pl-PL" dirty="0" smtClean="0"/>
              <a:t>?</a:t>
            </a:r>
          </a:p>
          <a:p>
            <a:r>
              <a:rPr lang="hr-HR" b="1" dirty="0"/>
              <a:t>Pitanje 3: </a:t>
            </a:r>
            <a:r>
              <a:rPr lang="pl-PL" dirty="0" smtClean="0"/>
              <a:t>U </a:t>
            </a:r>
            <a:r>
              <a:rPr lang="pl-PL" dirty="0"/>
              <a:t>toku ta 3 mjeseca, kurs se promijenio sa 4,2 na 4,0 ZAR po jednom SGD</a:t>
            </a:r>
            <a:r>
              <a:rPr lang="pl-PL" dirty="0" smtClean="0"/>
              <a:t>. </a:t>
            </a:r>
            <a:r>
              <a:rPr lang="hr-HR" dirty="0" smtClean="0"/>
              <a:t>Da </a:t>
            </a:r>
            <a:r>
              <a:rPr lang="hr-HR" dirty="0"/>
              <a:t>li je </a:t>
            </a:r>
            <a:r>
              <a:rPr lang="hr-HR" dirty="0" err="1"/>
              <a:t>Mei-Ling</a:t>
            </a:r>
            <a:r>
              <a:rPr lang="hr-HR" dirty="0"/>
              <a:t> išlo u prilog što je kurs sada bio 4,0 ZAR umjesto 4,2 ZAR, kada </a:t>
            </a:r>
            <a:r>
              <a:rPr lang="hr-HR" dirty="0" smtClean="0"/>
              <a:t>je promijenila </a:t>
            </a:r>
            <a:r>
              <a:rPr lang="hr-HR" dirty="0"/>
              <a:t>južnoafričke </a:t>
            </a:r>
            <a:r>
              <a:rPr lang="hr-HR" dirty="0" err="1"/>
              <a:t>rande</a:t>
            </a:r>
            <a:r>
              <a:rPr lang="hr-HR" dirty="0"/>
              <a:t> nazad u singapurske dolare? Dajte objašnjenje za </a:t>
            </a:r>
            <a:r>
              <a:rPr lang="hr-HR" dirty="0" smtClean="0"/>
              <a:t>svoj odgovor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0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720436"/>
            <a:ext cx="5521034" cy="665019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ŠTO ŽELIMO POSTIĆI?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2655" y="1810327"/>
            <a:ext cx="10778837" cy="47567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stvaranje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svijesti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pogodnostima, ali i rizicima koji mogu proizaći iz korištenja određenih financijskih proizvoda i usluga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osposobljavanje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pojedinca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uspješno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rješavanje financijskih problema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eliminiranje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posljedice loših financijskih odluka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donošenje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informiranih i sigurnih odluka o raspolaganju vlastitim novčanim sredstvima te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ključ razumijevanja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kompleksnosti financijskog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tržišta</a:t>
            </a: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Financijska kompetentnost kao kombinacija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financijskih znanja i vještina koje pojedincu nisu dane rođenjem, nego ih razvija, uči i usavršava kroz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život</a:t>
            </a:r>
          </a:p>
        </p:txBody>
      </p:sp>
    </p:spTree>
    <p:extLst>
      <p:ext uri="{BB962C8B-B14F-4D97-AF65-F5344CB8AC3E}">
        <p14:creationId xmlns:p14="http://schemas.microsoft.com/office/powerpoint/2010/main" val="3980441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8311" y="1019078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/>
              <a:t>Gdje je pravo mjesto za učenje i pripremu za život?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54675" y="2322945"/>
            <a:ext cx="5428671" cy="3318936"/>
          </a:xfrm>
        </p:spPr>
        <p:txBody>
          <a:bodyPr>
            <a:normAutofit/>
          </a:bodyPr>
          <a:lstStyle/>
          <a:p>
            <a:r>
              <a:rPr lang="hr-HR" sz="3200" dirty="0" smtClean="0"/>
              <a:t>Škola </a:t>
            </a:r>
            <a:r>
              <a:rPr lang="hr-HR" sz="3200" dirty="0"/>
              <a:t>za </a:t>
            </a:r>
            <a:r>
              <a:rPr lang="hr-HR" sz="3200" dirty="0" smtClean="0"/>
              <a:t>život?</a:t>
            </a:r>
          </a:p>
          <a:p>
            <a:r>
              <a:rPr lang="hr-HR" sz="3200" dirty="0" smtClean="0"/>
              <a:t>Škola </a:t>
            </a:r>
            <a:r>
              <a:rPr lang="hr-HR" sz="3200" dirty="0"/>
              <a:t>okrenuta </a:t>
            </a:r>
            <a:r>
              <a:rPr lang="hr-HR" sz="3200" dirty="0" smtClean="0"/>
              <a:t>budućnosti?</a:t>
            </a:r>
          </a:p>
          <a:p>
            <a:r>
              <a:rPr lang="hr-HR" sz="3200" dirty="0" smtClean="0"/>
              <a:t>Suvremena </a:t>
            </a:r>
            <a:r>
              <a:rPr lang="hr-HR" sz="3200" dirty="0"/>
              <a:t>škola?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88" y="2522248"/>
            <a:ext cx="4277326" cy="26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4255" y="464896"/>
            <a:ext cx="11055927" cy="957504"/>
          </a:xfrm>
        </p:spPr>
        <p:txBody>
          <a:bodyPr>
            <a:normAutofit/>
          </a:bodyPr>
          <a:lstStyle/>
          <a:p>
            <a:r>
              <a:rPr lang="hr-H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ŠKOLSKI SUSTAV I FINANCIJSKA </a:t>
            </a:r>
            <a:r>
              <a:rPr lang="hr-HR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PISMENOST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7382" y="1422400"/>
            <a:ext cx="10603345" cy="4876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nije </a:t>
            </a:r>
            <a:r>
              <a:rPr lang="hr-HR" dirty="0" err="1">
                <a:ea typeface="Calibri" panose="020F0502020204030204" pitchFamily="34" charset="0"/>
                <a:cs typeface="Times New Roman" panose="02020603050405020304" pitchFamily="18" charset="0"/>
              </a:rPr>
              <a:t>međupredmetna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 tema u NOK-u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HNOS-u ništa osim 2. razred „Jedinice za novac“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dokumentima CKR-a jedna od domena u </a:t>
            </a:r>
            <a:r>
              <a:rPr lang="hr-HR" dirty="0" err="1">
                <a:ea typeface="Calibri" panose="020F0502020204030204" pitchFamily="34" charset="0"/>
                <a:cs typeface="Times New Roman" panose="02020603050405020304" pitchFamily="18" charset="0"/>
              </a:rPr>
              <a:t>međupredmetnoj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 temi PODUZETNIŠTVO. Domena se zove Ekonomska i financijska pismenost. U opisu stoji: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„Financijska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pismenost podrazumijeva svijest o financijskim mogućnostima i rizicima te sposobnost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prikupljanja potrebnih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informacija i donošenje odluka o izboru financijskih usluga sukladno osobnim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potrebama”. 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1. i 2. ciklusu očekuje se da učenik:</a:t>
            </a:r>
          </a:p>
          <a:p>
            <a:pPr marL="16383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Upoznaje funkciju novca.</a:t>
            </a:r>
          </a:p>
          <a:p>
            <a:pPr marL="16383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Prepoznaje ulogu novca u osobnom i obiteljskom životu.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08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ptilno neprozirn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363</TotalTime>
  <Words>1498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Copperplate Gothic Light</vt:lpstr>
      <vt:lpstr>Franklin Gothic Book</vt:lpstr>
      <vt:lpstr>Franklin Gothic Medium</vt:lpstr>
      <vt:lpstr>Symbol</vt:lpstr>
      <vt:lpstr>Times New Roman</vt:lpstr>
      <vt:lpstr>Organski</vt:lpstr>
      <vt:lpstr>MATEMATIKOM DO FINANCIJSKE PISMENOSTI</vt:lpstr>
      <vt:lpstr>PROMISLITE U PARU</vt:lpstr>
      <vt:lpstr>ŠTO JE FINANCIJSKA PISMENOST?</vt:lpstr>
      <vt:lpstr>VAŽNOST</vt:lpstr>
      <vt:lpstr>STANJE (ZA PLAKANJE)</vt:lpstr>
      <vt:lpstr>DEVIZNI KURS: Mei-Ling iz Singapura spremala se da otputuje u Južnu Afriku na 3 mjeseca kao student razmjene. Morala je da promijeni neke singapurske dolare (SGD) u južnoafričke rande (ZAR). </vt:lpstr>
      <vt:lpstr>ŠTO ŽELIMO POSTIĆI?</vt:lpstr>
      <vt:lpstr>Gdje je pravo mjesto za učenje i pripremu za život? </vt:lpstr>
      <vt:lpstr>ŠKOLSKI SUSTAV I FINANCIJSKA PISMENOST</vt:lpstr>
      <vt:lpstr>Kineska poslovica kaže:  “Nabolje vrijeme za posaditi drvo je bilo prije 20 godina. Drugo najbolje vrijeme je danas”</vt:lpstr>
      <vt:lpstr>ŠTO IH MOŽEMO NAUČITI MI? </vt:lpstr>
      <vt:lpstr>NOVAC</vt:lpstr>
      <vt:lpstr>PRIMJER - BiH</vt:lpstr>
      <vt:lpstr>PRIMJER - EU</vt:lpstr>
      <vt:lpstr>PRIHODI I RASHODI</vt:lpstr>
      <vt:lpstr>PRIMJER:</vt:lpstr>
      <vt:lpstr>ŠTEDNJA</vt:lpstr>
      <vt:lpstr>KREDITI I KAMATE</vt:lpstr>
      <vt:lpstr>POSTOTCI </vt:lpstr>
      <vt:lpstr>JEDNOSTAVNO UPOZNAVANJE POSTOTAKA</vt:lpstr>
      <vt:lpstr>MOŽE I VIŠE OD TOGA...</vt:lpstr>
      <vt:lpstr>POPUSTI ILI SNIŽENJA</vt:lpstr>
      <vt:lpstr>PLANIRANJE POTROŠNJE</vt:lpstr>
      <vt:lpstr>DOBRO JE ZNATI... </vt:lpstr>
      <vt:lpstr>I ZA KRAJ:  - BUDIMO FINANCIJSKI PISMENI  - UPRAVLJAJMO USPJEŠNO SVOJIM NOVCEM  - NE DAJMO DA DRUGI UPRAVLJAJU NAMA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MATEMATIKOM DO FINANCIJSKE PISMENOSTI</dc:title>
  <dc:creator>Irena</dc:creator>
  <cp:lastModifiedBy>MarinaF</cp:lastModifiedBy>
  <cp:revision>42</cp:revision>
  <dcterms:created xsi:type="dcterms:W3CDTF">2018-06-04T17:45:08Z</dcterms:created>
  <dcterms:modified xsi:type="dcterms:W3CDTF">2019-02-20T14:23:46Z</dcterms:modified>
</cp:coreProperties>
</file>